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 Black"/>
      <p:bold r:id="rId24"/>
      <p:boldItalic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Black-bold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font" Target="fonts/RobotoBlack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f4d23ef9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f4d23ef9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29b446e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129b446e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a3cb5e66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a3cb5e66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a3cb5e66b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a3cb5e66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a0a50a38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8a0a50a3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a3cb5e66b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a3cb5e66b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3cb5e66b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a3cb5e66b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8a0a50a38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8a0a50a38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8aea7051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38aea7051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ce2ac09c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ce2ac09c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ce2ac09c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ce2ac09c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ce2ac09c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ace2ac09c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ce2ac09c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ace2ac09c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ce2ac09c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ce2ac09c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ce2ac09c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ace2ac09c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41e6b7f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a41e6b7f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41aa171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a41aa171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312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0" y="934775"/>
            <a:ext cx="8520600" cy="14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457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400"/>
              <a:buNone/>
              <a:defRPr sz="2400">
                <a:solidFill>
                  <a:srgbClr val="F2981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blu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708000" y="2150850"/>
            <a:ext cx="7728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orange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708000" y="2150850"/>
            <a:ext cx="7728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nd photo - blue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43375"/>
            <a:ext cx="3975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17"/>
          <p:cNvSpPr/>
          <p:nvPr>
            <p:ph idx="2" type="pic"/>
          </p:nvPr>
        </p:nvSpPr>
        <p:spPr>
          <a:xfrm>
            <a:off x="4584000" y="0"/>
            <a:ext cx="456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nd photo - orange">
  <p:cSld name="ONE_COLUMN_TEX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2143375"/>
            <a:ext cx="3975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b="1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18"/>
          <p:cNvSpPr/>
          <p:nvPr>
            <p:ph idx="2" type="pic"/>
          </p:nvPr>
        </p:nvSpPr>
        <p:spPr>
          <a:xfrm>
            <a:off x="4584000" y="0"/>
            <a:ext cx="456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orang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311600" y="1152475"/>
            <a:ext cx="8520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1" name="Google Shape;7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2800"/>
              <a:buNone/>
              <a:defRPr b="1">
                <a:solidFill>
                  <a:srgbClr val="003C6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- orange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2800"/>
              <a:buNone/>
              <a:defRPr b="1">
                <a:solidFill>
                  <a:srgbClr val="003C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311700" y="1152475"/>
            <a:ext cx="39999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5" name="Google Shape;75;p20"/>
          <p:cNvSpPr txBox="1"/>
          <p:nvPr>
            <p:ph idx="2" type="body"/>
          </p:nvPr>
        </p:nvSpPr>
        <p:spPr>
          <a:xfrm>
            <a:off x="4832400" y="1152475"/>
            <a:ext cx="39999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orange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2800"/>
              <a:buNone/>
              <a:defRPr b="1">
                <a:solidFill>
                  <a:srgbClr val="003C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orange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311700" y="445025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2800"/>
              <a:buNone/>
              <a:defRPr b="1">
                <a:solidFill>
                  <a:srgbClr val="003C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311700" y="1152475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1" name="Google Shape;81;p22"/>
          <p:cNvSpPr/>
          <p:nvPr>
            <p:ph idx="2" type="pic"/>
          </p:nvPr>
        </p:nvSpPr>
        <p:spPr>
          <a:xfrm>
            <a:off x="4584000" y="0"/>
            <a:ext cx="456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orange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1374750" y="450150"/>
            <a:ext cx="6394500" cy="3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4800"/>
              <a:buNone/>
              <a:defRPr b="1" sz="4800">
                <a:solidFill>
                  <a:srgbClr val="F298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orange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3600"/>
              <a:buNone/>
              <a:defRPr b="1" sz="3600">
                <a:solidFill>
                  <a:srgbClr val="F2981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None/>
              <a:defRPr sz="2100"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orange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/>
          <p:nvPr>
            <p:ph idx="1" type="body"/>
          </p:nvPr>
        </p:nvSpPr>
        <p:spPr>
          <a:xfrm>
            <a:off x="1371175" y="3913175"/>
            <a:ext cx="4939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- orange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12000"/>
              <a:buNone/>
              <a:defRPr b="1" sz="12000">
                <a:solidFill>
                  <a:srgbClr val="F2981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6"/>
          <p:cNvSpPr txBox="1"/>
          <p:nvPr>
            <p:ph idx="1" type="body"/>
          </p:nvPr>
        </p:nvSpPr>
        <p:spPr>
          <a:xfrm>
            <a:off x="311700" y="28830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blu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/>
          <p:nvPr>
            <p:ph idx="1" type="body"/>
          </p:nvPr>
        </p:nvSpPr>
        <p:spPr>
          <a:xfrm>
            <a:off x="311600" y="1152475"/>
            <a:ext cx="8520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6" name="Google Shape;9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800"/>
              <a:buNone/>
              <a:defRPr b="1">
                <a:solidFill>
                  <a:srgbClr val="F2981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- blue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800"/>
              <a:buNone/>
              <a:defRPr b="1">
                <a:solidFill>
                  <a:srgbClr val="F2981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" type="body"/>
          </p:nvPr>
        </p:nvSpPr>
        <p:spPr>
          <a:xfrm>
            <a:off x="311700" y="1152475"/>
            <a:ext cx="39999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0" name="Google Shape;100;p28"/>
          <p:cNvSpPr txBox="1"/>
          <p:nvPr>
            <p:ph idx="2" type="body"/>
          </p:nvPr>
        </p:nvSpPr>
        <p:spPr>
          <a:xfrm>
            <a:off x="4832400" y="1152475"/>
            <a:ext cx="39999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blue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800"/>
              <a:buNone/>
              <a:defRPr b="1">
                <a:solidFill>
                  <a:srgbClr val="F2981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- blue">
  <p:cSld name="ONE_COLUMN_TEXT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 txBox="1"/>
          <p:nvPr>
            <p:ph type="title"/>
          </p:nvPr>
        </p:nvSpPr>
        <p:spPr>
          <a:xfrm>
            <a:off x="311700" y="445025"/>
            <a:ext cx="401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800"/>
              <a:buNone/>
              <a:defRPr b="1">
                <a:solidFill>
                  <a:srgbClr val="F2981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30"/>
          <p:cNvSpPr txBox="1"/>
          <p:nvPr>
            <p:ph idx="1" type="body"/>
          </p:nvPr>
        </p:nvSpPr>
        <p:spPr>
          <a:xfrm>
            <a:off x="311700" y="1152475"/>
            <a:ext cx="4011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" name="Google Shape;106;p30"/>
          <p:cNvSpPr/>
          <p:nvPr>
            <p:ph idx="2" type="pic"/>
          </p:nvPr>
        </p:nvSpPr>
        <p:spPr>
          <a:xfrm>
            <a:off x="4584000" y="0"/>
            <a:ext cx="456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blue">
  <p:cSld name="MAIN_POIN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type="title"/>
          </p:nvPr>
        </p:nvSpPr>
        <p:spPr>
          <a:xfrm>
            <a:off x="1374750" y="450150"/>
            <a:ext cx="6394500" cy="3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4800"/>
              <a:buNone/>
              <a:defRPr b="1" sz="4800">
                <a:solidFill>
                  <a:srgbClr val="003C6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blu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3600"/>
              <a:buNone/>
              <a:defRPr b="1" sz="3600">
                <a:solidFill>
                  <a:srgbClr val="003C6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2" name="Google Shape;112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None/>
              <a:defRPr sz="21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3" name="Google Shape;113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blue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>
            <p:ph idx="1" type="body"/>
          </p:nvPr>
        </p:nvSpPr>
        <p:spPr>
          <a:xfrm>
            <a:off x="1371175" y="3913175"/>
            <a:ext cx="4939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- blue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12000"/>
              <a:buNone/>
              <a:defRPr b="1" sz="12000">
                <a:solidFill>
                  <a:srgbClr val="003C6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34"/>
          <p:cNvSpPr txBox="1"/>
          <p:nvPr>
            <p:ph idx="1" type="body"/>
          </p:nvPr>
        </p:nvSpPr>
        <p:spPr>
          <a:xfrm>
            <a:off x="311700" y="28830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s - orang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 txBox="1"/>
          <p:nvPr>
            <p:ph idx="1" type="body"/>
          </p:nvPr>
        </p:nvSpPr>
        <p:spPr>
          <a:xfrm>
            <a:off x="3417000" y="16071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35"/>
          <p:cNvSpPr txBox="1"/>
          <p:nvPr>
            <p:ph idx="2" type="body"/>
          </p:nvPr>
        </p:nvSpPr>
        <p:spPr>
          <a:xfrm>
            <a:off x="6190800" y="1592563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p35"/>
          <p:cNvSpPr txBox="1"/>
          <p:nvPr>
            <p:ph idx="3" type="body"/>
          </p:nvPr>
        </p:nvSpPr>
        <p:spPr>
          <a:xfrm>
            <a:off x="6190800" y="3432263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35"/>
          <p:cNvSpPr txBox="1"/>
          <p:nvPr>
            <p:ph idx="4" type="body"/>
          </p:nvPr>
        </p:nvSpPr>
        <p:spPr>
          <a:xfrm>
            <a:off x="636850" y="16071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2800"/>
              <a:buNone/>
              <a:defRPr b="1">
                <a:solidFill>
                  <a:srgbClr val="003C6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5"/>
          <p:cNvSpPr txBox="1"/>
          <p:nvPr>
            <p:ph idx="5" type="body"/>
          </p:nvPr>
        </p:nvSpPr>
        <p:spPr>
          <a:xfrm>
            <a:off x="636850" y="34468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35"/>
          <p:cNvSpPr txBox="1"/>
          <p:nvPr>
            <p:ph idx="6" type="body"/>
          </p:nvPr>
        </p:nvSpPr>
        <p:spPr>
          <a:xfrm>
            <a:off x="3417000" y="34468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35"/>
          <p:cNvSpPr txBox="1"/>
          <p:nvPr>
            <p:ph idx="7" type="title"/>
          </p:nvPr>
        </p:nvSpPr>
        <p:spPr>
          <a:xfrm>
            <a:off x="4234638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28" name="Google Shape;128;p35"/>
          <p:cNvSpPr txBox="1"/>
          <p:nvPr>
            <p:ph idx="8" type="title"/>
          </p:nvPr>
        </p:nvSpPr>
        <p:spPr>
          <a:xfrm>
            <a:off x="6981588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29" name="Google Shape;129;p35"/>
          <p:cNvSpPr txBox="1"/>
          <p:nvPr>
            <p:ph idx="9" type="title"/>
          </p:nvPr>
        </p:nvSpPr>
        <p:spPr>
          <a:xfrm>
            <a:off x="4234638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30" name="Google Shape;130;p35"/>
          <p:cNvSpPr txBox="1"/>
          <p:nvPr>
            <p:ph idx="13" type="title"/>
          </p:nvPr>
        </p:nvSpPr>
        <p:spPr>
          <a:xfrm>
            <a:off x="6999788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31" name="Google Shape;131;p35"/>
          <p:cNvSpPr txBox="1"/>
          <p:nvPr>
            <p:ph idx="14" type="title"/>
          </p:nvPr>
        </p:nvSpPr>
        <p:spPr>
          <a:xfrm>
            <a:off x="1427638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32" name="Google Shape;132;p35"/>
          <p:cNvSpPr txBox="1"/>
          <p:nvPr>
            <p:ph idx="15" type="title"/>
          </p:nvPr>
        </p:nvSpPr>
        <p:spPr>
          <a:xfrm>
            <a:off x="1427638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b="0"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Black"/>
              <a:buNone/>
              <a:defRPr sz="2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s - blue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/>
          <p:nvPr>
            <p:ph idx="1" type="body"/>
          </p:nvPr>
        </p:nvSpPr>
        <p:spPr>
          <a:xfrm>
            <a:off x="636850" y="3439569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36"/>
          <p:cNvSpPr txBox="1"/>
          <p:nvPr>
            <p:ph idx="2" type="body"/>
          </p:nvPr>
        </p:nvSpPr>
        <p:spPr>
          <a:xfrm>
            <a:off x="3417000" y="3439569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36"/>
          <p:cNvSpPr txBox="1"/>
          <p:nvPr>
            <p:ph idx="3" type="body"/>
          </p:nvPr>
        </p:nvSpPr>
        <p:spPr>
          <a:xfrm>
            <a:off x="6190800" y="3439569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36"/>
          <p:cNvSpPr txBox="1"/>
          <p:nvPr>
            <p:ph idx="4" type="body"/>
          </p:nvPr>
        </p:nvSpPr>
        <p:spPr>
          <a:xfrm>
            <a:off x="6190800" y="1592563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36"/>
          <p:cNvSpPr txBox="1"/>
          <p:nvPr>
            <p:ph idx="5" type="body"/>
          </p:nvPr>
        </p:nvSpPr>
        <p:spPr>
          <a:xfrm>
            <a:off x="3417000" y="16071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36"/>
          <p:cNvSpPr txBox="1"/>
          <p:nvPr>
            <p:ph idx="6" type="body"/>
          </p:nvPr>
        </p:nvSpPr>
        <p:spPr>
          <a:xfrm>
            <a:off x="636850" y="1607175"/>
            <a:ext cx="22563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36"/>
          <p:cNvSpPr txBox="1"/>
          <p:nvPr>
            <p:ph type="title"/>
          </p:nvPr>
        </p:nvSpPr>
        <p:spPr>
          <a:xfrm>
            <a:off x="4237775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b="0"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41" name="Google Shape;141;p36"/>
          <p:cNvSpPr txBox="1"/>
          <p:nvPr>
            <p:ph idx="7" type="title"/>
          </p:nvPr>
        </p:nvSpPr>
        <p:spPr>
          <a:xfrm>
            <a:off x="7011625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b="0"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42" name="Google Shape;142;p36"/>
          <p:cNvSpPr txBox="1"/>
          <p:nvPr>
            <p:ph idx="8" type="title"/>
          </p:nvPr>
        </p:nvSpPr>
        <p:spPr>
          <a:xfrm>
            <a:off x="4207750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b="0"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43" name="Google Shape;143;p36"/>
          <p:cNvSpPr txBox="1"/>
          <p:nvPr>
            <p:ph idx="9" type="title"/>
          </p:nvPr>
        </p:nvSpPr>
        <p:spPr>
          <a:xfrm>
            <a:off x="6981600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b="0"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44" name="Google Shape;144;p36"/>
          <p:cNvSpPr txBox="1"/>
          <p:nvPr>
            <p:ph idx="13" type="title"/>
          </p:nvPr>
        </p:nvSpPr>
        <p:spPr>
          <a:xfrm>
            <a:off x="1427650" y="12250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b="0"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45" name="Google Shape;145;p36"/>
          <p:cNvSpPr txBox="1"/>
          <p:nvPr>
            <p:ph idx="14" type="title"/>
          </p:nvPr>
        </p:nvSpPr>
        <p:spPr>
          <a:xfrm>
            <a:off x="1457675" y="3058725"/>
            <a:ext cx="674700" cy="3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b="0"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29813"/>
              </a:buClr>
              <a:buSzPts val="2600"/>
              <a:buFont typeface="Roboto Black"/>
              <a:buNone/>
              <a:defRPr sz="2600">
                <a:solidFill>
                  <a:srgbClr val="F2981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46" name="Google Shape;146;p36"/>
          <p:cNvSpPr txBox="1"/>
          <p:nvPr>
            <p:ph idx="1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- orang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37" title="slide_graphics_thank-you-0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24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7"/>
          <p:cNvSpPr txBox="1"/>
          <p:nvPr>
            <p:ph type="title"/>
          </p:nvPr>
        </p:nvSpPr>
        <p:spPr>
          <a:xfrm>
            <a:off x="265500" y="1173500"/>
            <a:ext cx="2438400" cy="21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" type="subTitle"/>
          </p:nvPr>
        </p:nvSpPr>
        <p:spPr>
          <a:xfrm>
            <a:off x="2703900" y="3804475"/>
            <a:ext cx="6128400" cy="6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- blu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38" title="slide_graphics_thank-you-07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24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 txBox="1"/>
          <p:nvPr>
            <p:ph type="title"/>
          </p:nvPr>
        </p:nvSpPr>
        <p:spPr>
          <a:xfrm>
            <a:off x="265500" y="1173500"/>
            <a:ext cx="2438400" cy="21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" type="subTitle"/>
          </p:nvPr>
        </p:nvSpPr>
        <p:spPr>
          <a:xfrm>
            <a:off x="2703900" y="3804475"/>
            <a:ext cx="6128400" cy="6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C6C"/>
              </a:buClr>
              <a:buSzPts val="2800"/>
              <a:buFont typeface="Roboto"/>
              <a:buNone/>
              <a:defRPr b="1" sz="28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●"/>
              <a:def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■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■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rxiv.org/pdf/2507.22358" TargetMode="External"/><Relationship Id="rId4" Type="http://schemas.openxmlformats.org/officeDocument/2006/relationships/hyperlink" Target="https://arxiv.org/pdf/2509.21501" TargetMode="External"/><Relationship Id="rId5" Type="http://schemas.openxmlformats.org/officeDocument/2006/relationships/hyperlink" Target="https://www.kaggle.com/datasets/marquis03/amazon-m2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/>
          <p:nvPr>
            <p:ph type="ctrTitle"/>
          </p:nvPr>
        </p:nvSpPr>
        <p:spPr>
          <a:xfrm>
            <a:off x="311700" y="934775"/>
            <a:ext cx="8520600" cy="14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CSE 247</a:t>
            </a:r>
            <a:endParaRPr/>
          </a:p>
        </p:txBody>
      </p:sp>
      <p:sp>
        <p:nvSpPr>
          <p:cNvPr id="163" name="Google Shape;163;p40"/>
          <p:cNvSpPr txBox="1"/>
          <p:nvPr>
            <p:ph idx="1" type="subTitle"/>
          </p:nvPr>
        </p:nvSpPr>
        <p:spPr>
          <a:xfrm>
            <a:off x="311700" y="2457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Simulating Heterogeneous Consumer Agents from Transactional Data using GEPA</a:t>
            </a:r>
            <a:endParaRPr/>
          </a:p>
        </p:txBody>
      </p:sp>
      <p:sp>
        <p:nvSpPr>
          <p:cNvPr id="164" name="Google Shape;164;p40"/>
          <p:cNvSpPr txBox="1"/>
          <p:nvPr/>
        </p:nvSpPr>
        <p:spPr>
          <a:xfrm>
            <a:off x="1341900" y="3355975"/>
            <a:ext cx="6460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Team Members</a:t>
            </a: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Jeshwanth Bheemanpally, Yash Malegaonkar,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Alec Raymond, Professor Yi Zhang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677" y="0"/>
            <a:ext cx="43963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9"/>
          <p:cNvSpPr txBox="1"/>
          <p:nvPr/>
        </p:nvSpPr>
        <p:spPr>
          <a:xfrm>
            <a:off x="391875" y="118975"/>
            <a:ext cx="3883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rPr>
              <a:t>Mass Persona Generation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49"/>
          <p:cNvSpPr txBox="1"/>
          <p:nvPr/>
        </p:nvSpPr>
        <p:spPr>
          <a:xfrm>
            <a:off x="356900" y="1014700"/>
            <a:ext cx="4215000" cy="3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Given ~40 p</a:t>
            </a: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ersonas linked with item purchases, we could use GEPA and refine a prompt 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GEPA prompt would generate hallucinated personas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-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M2 dataset contains ~1 Million user sessions, giving us the ability to generate as much personas as we needed. 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0"/>
          <p:cNvSpPr txBox="1"/>
          <p:nvPr>
            <p:ph idx="1" type="body"/>
          </p:nvPr>
        </p:nvSpPr>
        <p:spPr>
          <a:xfrm>
            <a:off x="311600" y="1152475"/>
            <a:ext cx="75723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lang="en" sz="1400">
                <a:solidFill>
                  <a:srgbClr val="1F1F1F"/>
                </a:solidFill>
              </a:rPr>
              <a:t>Generator Model:</a:t>
            </a:r>
            <a:r>
              <a:rPr lang="en" sz="1400">
                <a:solidFill>
                  <a:srgbClr val="1F1F1F"/>
                </a:solidFill>
              </a:rPr>
              <a:t> </a:t>
            </a:r>
            <a:r>
              <a:rPr b="1" lang="en" sz="1400">
                <a:solidFill>
                  <a:srgbClr val="1F1F1F"/>
                </a:solidFill>
              </a:rPr>
              <a:t>Gemma3</a:t>
            </a:r>
            <a:r>
              <a:rPr lang="en" sz="1400">
                <a:solidFill>
                  <a:srgbClr val="1F1F1F"/>
                </a:solidFill>
              </a:rPr>
              <a:t> (Google)</a:t>
            </a:r>
            <a:endParaRPr sz="1400"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1F1F"/>
                </a:solidFill>
              </a:rPr>
              <a:t>Responsible for generating the persona description.</a:t>
            </a:r>
            <a:endParaRPr>
              <a:solidFill>
                <a:srgbClr val="1F1F1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lang="en" sz="1400">
                <a:solidFill>
                  <a:srgbClr val="1F1F1F"/>
                </a:solidFill>
              </a:rPr>
              <a:t>Judge/Teacher Model:</a:t>
            </a:r>
            <a:r>
              <a:rPr lang="en" sz="1400">
                <a:solidFill>
                  <a:srgbClr val="1F1F1F"/>
                </a:solidFill>
              </a:rPr>
              <a:t> </a:t>
            </a:r>
            <a:r>
              <a:rPr b="1" lang="en" sz="1400">
                <a:solidFill>
                  <a:srgbClr val="1F1F1F"/>
                </a:solidFill>
              </a:rPr>
              <a:t>Qwen</a:t>
            </a:r>
            <a:r>
              <a:rPr lang="en" sz="1400">
                <a:solidFill>
                  <a:srgbClr val="1F1F1F"/>
                </a:solidFill>
              </a:rPr>
              <a:t> (Alibaba)</a:t>
            </a:r>
            <a:endParaRPr sz="1400"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1F1F"/>
                </a:solidFill>
              </a:rPr>
              <a:t>Evaluates the quality of the generated persona against the Gold Truth.</a:t>
            </a:r>
            <a:endParaRPr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1F1F"/>
                </a:solidFill>
              </a:rPr>
              <a:t>Provides dynamic critiques to update the prompt.</a:t>
            </a:r>
            <a:endParaRPr>
              <a:solidFill>
                <a:srgbClr val="1F1F1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lang="en" sz="1400">
                <a:solidFill>
                  <a:srgbClr val="1F1F1F"/>
                </a:solidFill>
              </a:rPr>
              <a:t>3rd Party Evaluator:</a:t>
            </a:r>
            <a:r>
              <a:rPr lang="en" sz="1400">
                <a:solidFill>
                  <a:srgbClr val="1F1F1F"/>
                </a:solidFill>
              </a:rPr>
              <a:t> </a:t>
            </a:r>
            <a:r>
              <a:rPr b="1" lang="en" sz="1400">
                <a:solidFill>
                  <a:srgbClr val="1F1F1F"/>
                </a:solidFill>
              </a:rPr>
              <a:t>GPT-4o/OSS</a:t>
            </a:r>
            <a:endParaRPr b="1" sz="1400"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1F1F"/>
                </a:solidFill>
              </a:rPr>
              <a:t>Used as an unbiased final scorer.</a:t>
            </a:r>
            <a:endParaRPr>
              <a:solidFill>
                <a:srgbClr val="1F1F1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 sz="1400">
                <a:solidFill>
                  <a:srgbClr val="1F1F1F"/>
                </a:solidFill>
              </a:rPr>
              <a:t>Datasets:</a:t>
            </a:r>
            <a:endParaRPr b="1" sz="1400"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1" lang="en">
                <a:solidFill>
                  <a:srgbClr val="1F1F1F"/>
                </a:solidFill>
              </a:rPr>
              <a:t>OPERA:</a:t>
            </a:r>
            <a:r>
              <a:rPr lang="en">
                <a:solidFill>
                  <a:srgbClr val="1F1F1F"/>
                </a:solidFill>
              </a:rPr>
              <a:t> Used for GEPA training (has Ground Truth personas).</a:t>
            </a:r>
            <a:endParaRPr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1" lang="en">
                <a:solidFill>
                  <a:srgbClr val="1F1F1F"/>
                </a:solidFill>
              </a:rPr>
              <a:t>Amazon M2:</a:t>
            </a:r>
            <a:r>
              <a:rPr lang="en">
                <a:solidFill>
                  <a:srgbClr val="1F1F1F"/>
                </a:solidFill>
              </a:rPr>
              <a:t> Target dataset (1M sessions, purchase only) for mass generation.</a:t>
            </a:r>
            <a:endParaRPr>
              <a:solidFill>
                <a:srgbClr val="1F1F1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 sz="1400"/>
          </a:p>
        </p:txBody>
      </p:sp>
      <p:sp>
        <p:nvSpPr>
          <p:cNvPr id="237" name="Google Shape;23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Models and Methods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1"/>
          <p:cNvSpPr txBox="1"/>
          <p:nvPr>
            <p:ph idx="1" type="body"/>
          </p:nvPr>
        </p:nvSpPr>
        <p:spPr>
          <a:xfrm>
            <a:off x="311600" y="1152475"/>
            <a:ext cx="75723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lang="en" sz="1400">
                <a:solidFill>
                  <a:srgbClr val="1F1F1F"/>
                </a:solidFill>
              </a:rPr>
              <a:t>Metric:</a:t>
            </a:r>
            <a:r>
              <a:rPr lang="en" sz="1400">
                <a:solidFill>
                  <a:srgbClr val="1F1F1F"/>
                </a:solidFill>
              </a:rPr>
              <a:t> NLI (Natural Language Inference) Entailment.</a:t>
            </a:r>
            <a:endParaRPr sz="1400"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i="1" lang="en">
                <a:solidFill>
                  <a:srgbClr val="1F1F1F"/>
                </a:solidFill>
              </a:rPr>
              <a:t>Does the Generated Persona logically entail the Gold Persona?</a:t>
            </a:r>
            <a:endParaRPr i="1">
              <a:solidFill>
                <a:srgbClr val="1F1F1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 sz="1400">
                <a:solidFill>
                  <a:srgbClr val="1F1F1F"/>
                </a:solidFill>
              </a:rPr>
              <a:t>Results:</a:t>
            </a:r>
            <a:endParaRPr b="1" sz="1400"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1F1F"/>
                </a:solidFill>
              </a:rPr>
              <a:t>GEPA-optimized prompts achieved higher Entailment Scores than Base Prompts.</a:t>
            </a:r>
            <a:endParaRPr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1F1F"/>
                </a:solidFill>
              </a:rPr>
              <a:t>Qualitative Improvement: The GEPA prompt moved from summarizing items ("Bought shoes") to synthesizing traits ("Brand-conscious athlete").</a:t>
            </a:r>
            <a:endParaRPr>
              <a:solidFill>
                <a:srgbClr val="1F1F1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 sz="1400">
                <a:solidFill>
                  <a:srgbClr val="1F1F1F"/>
                </a:solidFill>
              </a:rPr>
              <a:t>Current Status:</a:t>
            </a:r>
            <a:endParaRPr b="1" sz="1400">
              <a:solidFill>
                <a:srgbClr val="1F1F1F"/>
              </a:solidFill>
            </a:endParaRPr>
          </a:p>
          <a:p>
            <a:pPr indent="-3175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1F1F1F"/>
                </a:solidFill>
              </a:rPr>
              <a:t>Successfully created a pipeline to generate 1M+ synthetic personas from the Amazon M2 dataset.</a:t>
            </a:r>
            <a:endParaRPr>
              <a:solidFill>
                <a:srgbClr val="1F1F1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43" name="Google Shape;24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and Evaluation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25" y="183125"/>
            <a:ext cx="5296850" cy="21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2"/>
          <p:cNvPicPr preferRelativeResize="0"/>
          <p:nvPr/>
        </p:nvPicPr>
        <p:blipFill rotWithShape="1">
          <a:blip r:embed="rId4">
            <a:alphaModFix/>
          </a:blip>
          <a:srcRect b="0" l="0" r="0" t="10458"/>
          <a:stretch/>
        </p:blipFill>
        <p:spPr>
          <a:xfrm>
            <a:off x="2823950" y="2900300"/>
            <a:ext cx="6229350" cy="1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2" cy="441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4"/>
          <p:cNvSpPr txBox="1"/>
          <p:nvPr>
            <p:ph idx="1" type="body"/>
          </p:nvPr>
        </p:nvSpPr>
        <p:spPr>
          <a:xfrm>
            <a:off x="311700" y="922125"/>
            <a:ext cx="33939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rgbClr val="1F1F1F"/>
                </a:solidFill>
              </a:rPr>
              <a:t>From Text to Weights (The "Bayesian" Step):</a:t>
            </a:r>
            <a:endParaRPr b="1" sz="1800">
              <a:solidFill>
                <a:srgbClr val="1F1F1F"/>
              </a:solidFill>
            </a:endParaRPr>
          </a:p>
          <a:p>
            <a:pPr indent="-3429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1F1F1F"/>
                </a:solidFill>
              </a:rPr>
              <a:t>Currently, the persona is text-based context.</a:t>
            </a:r>
            <a:endParaRPr sz="1800">
              <a:solidFill>
                <a:srgbClr val="1F1F1F"/>
              </a:solidFill>
            </a:endParaRPr>
          </a:p>
          <a:p>
            <a:pPr indent="-3429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1" lang="en" sz="1800">
                <a:solidFill>
                  <a:srgbClr val="1F1F1F"/>
                </a:solidFill>
              </a:rPr>
              <a:t>Future Goal:</a:t>
            </a:r>
            <a:r>
              <a:rPr lang="en" sz="1800">
                <a:solidFill>
                  <a:srgbClr val="1F1F1F"/>
                </a:solidFill>
              </a:rPr>
              <a:t> "Bake" the persona into the model's parameters using </a:t>
            </a:r>
            <a:r>
              <a:rPr b="1" lang="en" sz="1800">
                <a:solidFill>
                  <a:srgbClr val="1F1F1F"/>
                </a:solidFill>
              </a:rPr>
              <a:t>Bayesian Transformers</a:t>
            </a:r>
            <a:r>
              <a:rPr lang="en" sz="1800">
                <a:solidFill>
                  <a:srgbClr val="1F1F1F"/>
                </a:solidFill>
              </a:rPr>
              <a:t>.</a:t>
            </a:r>
            <a:endParaRPr sz="1800">
              <a:solidFill>
                <a:srgbClr val="1F1F1F"/>
              </a:solidFill>
            </a:endParaRPr>
          </a:p>
          <a:p>
            <a:pPr indent="-3429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1F1F1F"/>
                </a:solidFill>
              </a:rPr>
              <a:t>Use simulated humans to train a MAS</a:t>
            </a:r>
            <a:endParaRPr sz="1800">
              <a:solidFill>
                <a:srgbClr val="1F1F1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0" name="Google Shape;26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61" name="Google Shape;261;p54"/>
          <p:cNvSpPr txBox="1"/>
          <p:nvPr>
            <p:ph idx="1" type="body"/>
          </p:nvPr>
        </p:nvSpPr>
        <p:spPr>
          <a:xfrm>
            <a:off x="4760675" y="1017725"/>
            <a:ext cx="3966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F1F1F"/>
                </a:solidFill>
              </a:rPr>
              <a:t>Review Generation:</a:t>
            </a:r>
            <a:endParaRPr b="1" sz="1800">
              <a:solidFill>
                <a:srgbClr val="1F1F1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1800"/>
              <a:buChar char="-"/>
            </a:pPr>
            <a:r>
              <a:rPr lang="en" sz="1800">
                <a:solidFill>
                  <a:srgbClr val="1F1F1F"/>
                </a:solidFill>
              </a:rPr>
              <a:t>We can use the UCSD Amazon Review dataset to train a system to generate reviews based on a persona.</a:t>
            </a:r>
            <a:endParaRPr sz="1800">
              <a:solidFill>
                <a:srgbClr val="1F1F1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-"/>
            </a:pPr>
            <a:r>
              <a:rPr lang="en" sz="1800">
                <a:solidFill>
                  <a:srgbClr val="1F1F1F"/>
                </a:solidFill>
              </a:rPr>
              <a:t>These personas have massive potential to be useful in a market research context.</a:t>
            </a:r>
            <a:endParaRPr sz="1800">
              <a:solidFill>
                <a:srgbClr val="1F1F1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5"/>
          <p:cNvSpPr txBox="1"/>
          <p:nvPr>
            <p:ph type="title"/>
          </p:nvPr>
        </p:nvSpPr>
        <p:spPr>
          <a:xfrm>
            <a:off x="221550" y="7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267" name="Google Shape;267;p55"/>
          <p:cNvSpPr txBox="1"/>
          <p:nvPr/>
        </p:nvSpPr>
        <p:spPr>
          <a:xfrm>
            <a:off x="510775" y="831275"/>
            <a:ext cx="8446500" cy="27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Magentic-UI: Towards Human-in-the-loop Agentic Systems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Simulated humans to interact with MAS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91283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OPeRA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91283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LLM Agent Meets Agentic AI: Can LLM Agents Simulate Customers to Evaluate Agentic-AI-based Shopping Assistants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912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 Twin of human based on conversation, and interactions 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912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Amazon M2 dataset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912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Dataset of million user sessions and items purchased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6"/>
          <p:cNvSpPr txBox="1"/>
          <p:nvPr>
            <p:ph type="title"/>
          </p:nvPr>
        </p:nvSpPr>
        <p:spPr>
          <a:xfrm>
            <a:off x="265500" y="1173500"/>
            <a:ext cx="2438400" cy="21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>
            <p:ph idx="2" type="body"/>
          </p:nvPr>
        </p:nvSpPr>
        <p:spPr>
          <a:xfrm>
            <a:off x="4713075" y="3184075"/>
            <a:ext cx="4063500" cy="16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A human in the loop helps agentic systems from getting stuck in the wrong problem space.</a:t>
            </a:r>
            <a:endParaRPr sz="2000"/>
          </a:p>
        </p:txBody>
      </p:sp>
      <p:sp>
        <p:nvSpPr>
          <p:cNvPr id="170" name="Google Shape;170;p41"/>
          <p:cNvSpPr txBox="1"/>
          <p:nvPr>
            <p:ph type="title"/>
          </p:nvPr>
        </p:nvSpPr>
        <p:spPr>
          <a:xfrm>
            <a:off x="360750" y="18306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best simulate an expert human agent?</a:t>
            </a:r>
            <a:endParaRPr/>
          </a:p>
        </p:txBody>
      </p:sp>
      <p:pic>
        <p:nvPicPr>
          <p:cNvPr id="171" name="Google Shape;171;p41" title="Screenshot 2025-09-30 at 12.25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072" y="103900"/>
            <a:ext cx="4063426" cy="29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1"/>
          <p:cNvSpPr txBox="1"/>
          <p:nvPr>
            <p:ph type="title"/>
          </p:nvPr>
        </p:nvSpPr>
        <p:spPr>
          <a:xfrm>
            <a:off x="0" y="0"/>
            <a:ext cx="6859200" cy="50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>
                <a:solidFill>
                  <a:srgbClr val="003C6C"/>
                </a:solidFill>
              </a:rPr>
              <a:t>Introduction and Motivation </a:t>
            </a:r>
            <a:endParaRPr sz="1740">
              <a:solidFill>
                <a:srgbClr val="003C6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Perturb the Bias</a:t>
            </a:r>
            <a:endParaRPr/>
          </a:p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311600" y="1152475"/>
            <a:ext cx="41679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Create a random distribution of perturbed bias weights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Within this distribution of biases, we can find different personalities, introducing variety into the approach of an agentic workflow, hopefully leading to “golden paths” towards the correct solution.</a:t>
            </a:r>
            <a:endParaRPr/>
          </a:p>
        </p:txBody>
      </p:sp>
      <p:sp>
        <p:nvSpPr>
          <p:cNvPr id="179" name="Google Shape;179;p42"/>
          <p:cNvSpPr txBox="1"/>
          <p:nvPr>
            <p:ph type="title"/>
          </p:nvPr>
        </p:nvSpPr>
        <p:spPr>
          <a:xfrm>
            <a:off x="0" y="0"/>
            <a:ext cx="68592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>
                <a:solidFill>
                  <a:srgbClr val="003C6C"/>
                </a:solidFill>
              </a:rPr>
              <a:t>Introduction and Motivation </a:t>
            </a:r>
            <a:endParaRPr sz="1740">
              <a:solidFill>
                <a:srgbClr val="003C6C"/>
              </a:solidFill>
            </a:endParaRPr>
          </a:p>
        </p:txBody>
      </p:sp>
      <p:pic>
        <p:nvPicPr>
          <p:cNvPr id="180" name="Google Shape;180;p42" title="Screenshot 2025-09-30 at 12.42.2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450" y="1391750"/>
            <a:ext cx="4334450" cy="25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3"/>
          <p:cNvSpPr txBox="1"/>
          <p:nvPr>
            <p:ph type="title"/>
          </p:nvPr>
        </p:nvSpPr>
        <p:spPr>
          <a:xfrm>
            <a:off x="1734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expert?   		</a:t>
            </a:r>
            <a:endParaRPr/>
          </a:p>
        </p:txBody>
      </p:sp>
      <p:pic>
        <p:nvPicPr>
          <p:cNvPr id="186" name="Google Shape;186;p43" title="System 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950" y="1203650"/>
            <a:ext cx="4901251" cy="30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3"/>
          <p:cNvSpPr txBox="1"/>
          <p:nvPr>
            <p:ph idx="1" type="body"/>
          </p:nvPr>
        </p:nvSpPr>
        <p:spPr>
          <a:xfrm>
            <a:off x="814225" y="2181800"/>
            <a:ext cx="3992700" cy="30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We chose smol-agents, a </a:t>
            </a:r>
            <a:r>
              <a:rPr i="1" lang="en" sz="1800"/>
              <a:t>lightweight framework that allows an Orchestrator to call many agents sequentially, based on the problem given.</a:t>
            </a:r>
            <a:endParaRPr i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3"/>
          <p:cNvSpPr txBox="1"/>
          <p:nvPr/>
        </p:nvSpPr>
        <p:spPr>
          <a:xfrm>
            <a:off x="311700" y="445025"/>
            <a:ext cx="3757800" cy="1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29813"/>
                </a:solidFill>
                <a:latin typeface="Roboto"/>
                <a:ea typeface="Roboto"/>
                <a:cs typeface="Roboto"/>
                <a:sym typeface="Roboto"/>
              </a:rPr>
              <a:t>How do we integrate this simulated human into an agentic framework?</a:t>
            </a:r>
            <a:b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4" title="Persona.drawio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754" y="0"/>
            <a:ext cx="716264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4"/>
          <p:cNvSpPr txBox="1"/>
          <p:nvPr/>
        </p:nvSpPr>
        <p:spPr>
          <a:xfrm>
            <a:off x="5392375" y="337975"/>
            <a:ext cx="37515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rPr>
              <a:t>The agent isn’t an expert.</a:t>
            </a:r>
            <a:endParaRPr b="1" sz="2100">
              <a:solidFill>
                <a:srgbClr val="003C6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2981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298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44"/>
          <p:cNvSpPr txBox="1"/>
          <p:nvPr/>
        </p:nvSpPr>
        <p:spPr>
          <a:xfrm>
            <a:off x="5484550" y="983225"/>
            <a:ext cx="34383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29813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b="1" lang="en" sz="2100">
                <a:solidFill>
                  <a:srgbClr val="F29813"/>
                </a:solidFill>
                <a:latin typeface="Roboto"/>
                <a:ea typeface="Roboto"/>
                <a:cs typeface="Roboto"/>
                <a:sym typeface="Roboto"/>
              </a:rPr>
              <a:t> It’s a personality.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best utilize a variety of personalities?</a:t>
            </a:r>
            <a:endParaRPr/>
          </a:p>
        </p:txBody>
      </p:sp>
      <p:pic>
        <p:nvPicPr>
          <p:cNvPr id="201" name="Google Shape;201;p45" title="idea.drawio(1).png"/>
          <p:cNvPicPr preferRelativeResize="0"/>
          <p:nvPr/>
        </p:nvPicPr>
        <p:blipFill rotWithShape="1">
          <a:blip r:embed="rId3">
            <a:alphaModFix/>
          </a:blip>
          <a:srcRect b="49039" l="0" r="0" t="0"/>
          <a:stretch/>
        </p:blipFill>
        <p:spPr>
          <a:xfrm>
            <a:off x="1208375" y="1285300"/>
            <a:ext cx="4136826" cy="30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5" title="idea.drawio(1).png"/>
          <p:cNvPicPr preferRelativeResize="0"/>
          <p:nvPr/>
        </p:nvPicPr>
        <p:blipFill rotWithShape="1">
          <a:blip r:embed="rId4">
            <a:alphaModFix/>
          </a:blip>
          <a:srcRect b="0" l="0" r="0" t="51322"/>
          <a:stretch/>
        </p:blipFill>
        <p:spPr>
          <a:xfrm>
            <a:off x="4296450" y="1190075"/>
            <a:ext cx="4330650" cy="30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6"/>
          <p:cNvSpPr txBox="1"/>
          <p:nvPr>
            <p:ph idx="1" type="body"/>
          </p:nvPr>
        </p:nvSpPr>
        <p:spPr>
          <a:xfrm>
            <a:off x="311600" y="1152475"/>
            <a:ext cx="3593700" cy="37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GAIA</a:t>
            </a:r>
            <a:r>
              <a:rPr lang="en"/>
              <a:t> includes tasks which stress reasoning, tool-use, and multi-modal capabilities of agentic systems.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“Easy for humans, hard for LLMs”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OPeRA</a:t>
            </a:r>
            <a:r>
              <a:rPr lang="en"/>
              <a:t>: </a:t>
            </a:r>
            <a:r>
              <a:rPr lang="en"/>
              <a:t>Observation, </a:t>
            </a:r>
            <a:r>
              <a:rPr lang="en" u="sng"/>
              <a:t>Persona</a:t>
            </a:r>
            <a:r>
              <a:rPr lang="en"/>
              <a:t>, Rationale, and Action</a:t>
            </a:r>
            <a:endParaRPr/>
          </a:p>
          <a:p>
            <a:pPr indent="-45720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Connects online shopping         actions to user rationale</a:t>
            </a:r>
            <a:endParaRPr/>
          </a:p>
        </p:txBody>
      </p:sp>
      <p:sp>
        <p:nvSpPr>
          <p:cNvPr id="208" name="Google Shape;20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GAIA out. OPeRA in.</a:t>
            </a:r>
            <a:endParaRPr/>
          </a:p>
        </p:txBody>
      </p:sp>
      <p:pic>
        <p:nvPicPr>
          <p:cNvPr id="209" name="Google Shape;209;p46" title="shopping_agentic.drawio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8873" y="933098"/>
            <a:ext cx="5238750" cy="32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6"/>
          <p:cNvSpPr txBox="1"/>
          <p:nvPr/>
        </p:nvSpPr>
        <p:spPr>
          <a:xfrm>
            <a:off x="6241600" y="1183500"/>
            <a:ext cx="24234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29813"/>
                </a:solidFill>
                <a:latin typeface="Roboto"/>
                <a:ea typeface="Roboto"/>
                <a:cs typeface="Roboto"/>
                <a:sym typeface="Roboto"/>
              </a:rPr>
              <a:t>Personalized Shopping  Recommendations</a:t>
            </a:r>
            <a:endParaRPr sz="1600">
              <a:solidFill>
                <a:srgbClr val="F298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idx="1" type="body"/>
          </p:nvPr>
        </p:nvSpPr>
        <p:spPr>
          <a:xfrm>
            <a:off x="311600" y="1152475"/>
            <a:ext cx="40014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</a:t>
            </a:r>
            <a:r>
              <a:rPr lang="en"/>
              <a:t>item candidates </a:t>
            </a:r>
            <a:r>
              <a:rPr lang="en"/>
              <a:t>requires a retrieval stage sorting through billions of items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Our LLM based brainstorming approach couldn’t compete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are we left with?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Personas linked with item purchases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Item purchase history through M2</a:t>
            </a:r>
            <a:endParaRPr/>
          </a:p>
        </p:txBody>
      </p:sp>
      <p:sp>
        <p:nvSpPr>
          <p:cNvPr id="216" name="Google Shape;21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Problem</a:t>
            </a:r>
            <a:endParaRPr/>
          </a:p>
        </p:txBody>
      </p:sp>
      <p:pic>
        <p:nvPicPr>
          <p:cNvPr id="217" name="Google Shape;21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952" y="1241200"/>
            <a:ext cx="4488352" cy="30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7"/>
          <p:cNvSpPr txBox="1"/>
          <p:nvPr/>
        </p:nvSpPr>
        <p:spPr>
          <a:xfrm>
            <a:off x="4719950" y="824225"/>
            <a:ext cx="400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C6C"/>
                </a:solidFill>
                <a:latin typeface="Roboto"/>
                <a:ea typeface="Roboto"/>
                <a:cs typeface="Roboto"/>
                <a:sym typeface="Roboto"/>
              </a:rPr>
              <a:t>Hypothetical List of all Amazon Products</a:t>
            </a:r>
            <a:endParaRPr sz="1600">
              <a:solidFill>
                <a:srgbClr val="003C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/>
          <p:nvPr>
            <p:ph idx="1" type="body"/>
          </p:nvPr>
        </p:nvSpPr>
        <p:spPr>
          <a:xfrm>
            <a:off x="311600" y="1152475"/>
            <a:ext cx="85206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2952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b="1" lang="en">
                <a:solidFill>
                  <a:srgbClr val="1F1F1F"/>
                </a:solidFill>
              </a:rPr>
              <a:t>Idea: Use OPeRA personas to simulate the user for new item </a:t>
            </a:r>
            <a:r>
              <a:rPr b="1" lang="en">
                <a:solidFill>
                  <a:srgbClr val="1F1F1F"/>
                </a:solidFill>
              </a:rPr>
              <a:t>recommendations</a:t>
            </a:r>
            <a:endParaRPr b="1">
              <a:solidFill>
                <a:srgbClr val="1F1F1F"/>
              </a:solidFill>
            </a:endParaRPr>
          </a:p>
          <a:p>
            <a:pPr indent="-29845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○"/>
            </a:pPr>
            <a:r>
              <a:rPr b="1" lang="en">
                <a:solidFill>
                  <a:srgbClr val="1F1F1F"/>
                </a:solidFill>
              </a:rPr>
              <a:t>Major Drawback:</a:t>
            </a:r>
            <a:endParaRPr b="1">
              <a:solidFill>
                <a:srgbClr val="1F1F1F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■"/>
            </a:pPr>
            <a:r>
              <a:rPr lang="en" sz="1600">
                <a:solidFill>
                  <a:srgbClr val="1F1F1F"/>
                </a:solidFill>
              </a:rPr>
              <a:t>Personalization is critical, but privacy laws restrict access to deep personal data.</a:t>
            </a:r>
            <a:endParaRPr sz="1600">
              <a:solidFill>
                <a:srgbClr val="1F1F1F"/>
              </a:solidFill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</a:pPr>
            <a:r>
              <a:rPr lang="en" sz="1600">
                <a:solidFill>
                  <a:srgbClr val="1F1F1F"/>
                </a:solidFill>
              </a:rPr>
              <a:t>Systems must infer personality solely from </a:t>
            </a:r>
            <a:r>
              <a:rPr i="1" lang="en" sz="1600">
                <a:solidFill>
                  <a:srgbClr val="1F1F1F"/>
                </a:solidFill>
              </a:rPr>
              <a:t>activity</a:t>
            </a:r>
            <a:r>
              <a:rPr lang="en" sz="1600">
                <a:solidFill>
                  <a:srgbClr val="1F1F1F"/>
                </a:solidFill>
              </a:rPr>
              <a:t> (Purchases/Clicks).</a:t>
            </a:r>
            <a:endParaRPr sz="1600">
              <a:solidFill>
                <a:srgbClr val="1F1F1F"/>
              </a:solidFill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</a:pPr>
            <a:r>
              <a:rPr i="1" lang="en" sz="1600">
                <a:solidFill>
                  <a:srgbClr val="1F1F1F"/>
                </a:solidFill>
              </a:rPr>
              <a:t>Example:</a:t>
            </a:r>
            <a:r>
              <a:rPr lang="en" sz="1600">
                <a:solidFill>
                  <a:srgbClr val="1F1F1F"/>
                </a:solidFill>
              </a:rPr>
              <a:t> Buying a yoga mat + running shorts-&gt; "Fitness Enthusiast" persona.</a:t>
            </a:r>
            <a:endParaRPr sz="1600">
              <a:solidFill>
                <a:srgbClr val="1F1F1F"/>
              </a:solidFill>
            </a:endParaRPr>
          </a:p>
          <a:p>
            <a:pPr indent="-330200" lvl="1" marL="552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1F1F1F"/>
                </a:solidFill>
              </a:rPr>
              <a:t>How could we generate personas? </a:t>
            </a:r>
            <a:endParaRPr sz="1600">
              <a:solidFill>
                <a:srgbClr val="1F1F1F"/>
              </a:solidFill>
            </a:endParaRPr>
          </a:p>
        </p:txBody>
      </p:sp>
      <p:sp>
        <p:nvSpPr>
          <p:cNvPr id="224" name="Google Shape;22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lang="en"/>
              <a:t>E-Commerce </a:t>
            </a:r>
            <a:r>
              <a:rPr lang="en"/>
              <a:t>Recommendation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 Slidedec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