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y="5143500" cx="9144000"/>
  <p:notesSz cx="6858000" cy="9144000"/>
  <p:embeddedFontLst>
    <p:embeddedFont>
      <p:font typeface="Roboto Black"/>
      <p:bold r:id="rId45"/>
      <p:boldItalic r:id="rId46"/>
    </p:embeddedFont>
    <p:embeddedFont>
      <p:font typeface="Roboto"/>
      <p:regular r:id="rId47"/>
      <p:bold r:id="rId48"/>
      <p:italic r:id="rId49"/>
      <p:boldItalic r:id="rId50"/>
    </p:embeddedFont>
    <p:embeddedFont>
      <p:font typeface="Lat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nn Sas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F78FB4-E55E-4F13-B925-654297C56157}">
  <a:tblStyle styleId="{6BF78FB4-E55E-4F13-B925-654297C561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font" Target="fonts/RobotoBlack-boldItalic.fntdata"/><Relationship Id="rId45" Type="http://schemas.openxmlformats.org/officeDocument/2006/relationships/font" Target="fonts/Roboto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Lato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Lato-italic.fntdata"/><Relationship Id="rId52" Type="http://schemas.openxmlformats.org/officeDocument/2006/relationships/font" Target="fonts/Lato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54" Type="http://schemas.openxmlformats.org/officeDocument/2006/relationships/font" Target="fonts/Lato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6-08T01:30:28.870">
    <p:pos x="3044" y="725"/>
    <p:text>cant have an or we have to finalize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e8fd9f41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e8fd9f41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cf894a4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ecf894a4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e8fd9f413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e8fd9f413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e8fd9f413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e8fd9f413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ecfa2e9841_1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ecfa2e9841_1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e8fd9f413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e8fd9f413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image of poor ocr json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ea17eaf44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ea17eaf44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cfa2e9841_14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ecfa2e9841_14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ecfa2e9841_15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ecfa2e9841_1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ecfa2e9841_15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ecfa2e9841_15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ecfa2e9841_16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ecfa2e9841_16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29b446e5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29b446e5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cfa2e9841_16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ecfa2e9841_16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ecfa2e9841_14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ecfa2e9841_14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ecfa2e9841_14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ecfa2e9841_14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29b446e5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129b446e5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ee87f19ab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ee87f19a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ecfa2e9841_1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ecfa2e9841_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ecfa2e9841_16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ecfa2e9841_16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ecfa2e9841_16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ecfa2e9841_16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ecfa2e9841_1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ecfa2e9841_1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ecfa2e9841_16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ecfa2e9841_16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29b446e5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29b446e5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ecfa2e9841_28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ecfa2e9841_28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ecfa2e9841_28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ecfa2e9841_28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ee87f19ab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ee87f19ab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ecfa2e9841_29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ecfa2e9841_29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ecfa2e9841_16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ecfa2e9841_16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e87f19ab7_2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ee87f19ab7_2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ecfa2e9841_1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ecfa2e9841_1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38aea7051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38aea7051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29b446e57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29b446e5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8fd9f413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8fd9f413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cfa2e9841_16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ecfa2e9841_16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8fd9f413a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e8fd9f413a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8fd9f413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8fd9f413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e8fd9f413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e8fd9f413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blu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11600" y="1152475"/>
            <a:ext cx="85206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800"/>
              <a:buNone/>
              <a:defRPr b="1">
                <a:solidFill>
                  <a:srgbClr val="F2981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blue">
  <p:cSld name="SECTION_TITLE_AND_DESCRIPTION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3600"/>
              <a:buNone/>
              <a:defRPr b="1" sz="3600">
                <a:solidFill>
                  <a:srgbClr val="003C6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None/>
              <a:defRPr sz="21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- blue">
  <p:cSld name="ONE_COLUMN_TEXT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401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800"/>
              <a:buNone/>
              <a:defRPr b="1">
                <a:solidFill>
                  <a:srgbClr val="F2981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4011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1" name="Google Shape;61;p15"/>
          <p:cNvSpPr/>
          <p:nvPr>
            <p:ph idx="2" type="pic"/>
          </p:nvPr>
        </p:nvSpPr>
        <p:spPr>
          <a:xfrm>
            <a:off x="4584000" y="0"/>
            <a:ext cx="456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- blue">
  <p:cSld name="TITLE_AND_TWO_COLUMNS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800"/>
              <a:buNone/>
              <a:defRPr b="1">
                <a:solidFill>
                  <a:srgbClr val="F2981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3999900" cy="32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4832400" y="1152475"/>
            <a:ext cx="3999900" cy="32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- blue">
  <p:cSld name="BIG_NUMBER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12000"/>
              <a:buNone/>
              <a:defRPr b="1" sz="12000">
                <a:solidFill>
                  <a:srgbClr val="003C6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28830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- orange">
  <p:cSld name="ONE_COLUMN_TEXT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311700" y="445025"/>
            <a:ext cx="401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2800"/>
              <a:buNone/>
              <a:defRPr b="1">
                <a:solidFill>
                  <a:srgbClr val="003C6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311700" y="1152475"/>
            <a:ext cx="4011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3" name="Google Shape;73;p19"/>
          <p:cNvSpPr/>
          <p:nvPr>
            <p:ph idx="2" type="pic"/>
          </p:nvPr>
        </p:nvSpPr>
        <p:spPr>
          <a:xfrm>
            <a:off x="4584000" y="0"/>
            <a:ext cx="456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s - orange">
  <p:cSld name="BLANK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3417000" y="1607175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20"/>
          <p:cNvSpPr txBox="1"/>
          <p:nvPr>
            <p:ph idx="2" type="body"/>
          </p:nvPr>
        </p:nvSpPr>
        <p:spPr>
          <a:xfrm>
            <a:off x="6190800" y="1592563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idx="3" type="body"/>
          </p:nvPr>
        </p:nvSpPr>
        <p:spPr>
          <a:xfrm>
            <a:off x="6190800" y="3432263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4" type="body"/>
          </p:nvPr>
        </p:nvSpPr>
        <p:spPr>
          <a:xfrm>
            <a:off x="636850" y="1607175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2800"/>
              <a:buNone/>
              <a:defRPr b="1">
                <a:solidFill>
                  <a:srgbClr val="003C6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5" type="body"/>
          </p:nvPr>
        </p:nvSpPr>
        <p:spPr>
          <a:xfrm>
            <a:off x="636850" y="3446875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6" type="body"/>
          </p:nvPr>
        </p:nvSpPr>
        <p:spPr>
          <a:xfrm>
            <a:off x="3417000" y="3446875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7" type="title"/>
          </p:nvPr>
        </p:nvSpPr>
        <p:spPr>
          <a:xfrm>
            <a:off x="4234638" y="30587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8" type="title"/>
          </p:nvPr>
        </p:nvSpPr>
        <p:spPr>
          <a:xfrm>
            <a:off x="6981588" y="30587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9" type="title"/>
          </p:nvPr>
        </p:nvSpPr>
        <p:spPr>
          <a:xfrm>
            <a:off x="4234638" y="12250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3" type="title"/>
          </p:nvPr>
        </p:nvSpPr>
        <p:spPr>
          <a:xfrm>
            <a:off x="6999788" y="12250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4" type="title"/>
          </p:nvPr>
        </p:nvSpPr>
        <p:spPr>
          <a:xfrm>
            <a:off x="1427638" y="12250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5" type="title"/>
          </p:nvPr>
        </p:nvSpPr>
        <p:spPr>
          <a:xfrm>
            <a:off x="1427638" y="30587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- blue">
  <p:cSld name="CUSTOM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1" title="slide_graphics_thank-you-0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24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/>
          <p:cNvSpPr txBox="1"/>
          <p:nvPr>
            <p:ph type="title"/>
          </p:nvPr>
        </p:nvSpPr>
        <p:spPr>
          <a:xfrm>
            <a:off x="265500" y="1173500"/>
            <a:ext cx="2438400" cy="21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2703900" y="3804475"/>
            <a:ext cx="6128400" cy="63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blue 1">
  <p:cSld name="Section title and description - blue (g3ecfa2e9841_41_0)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3600"/>
              <a:buNone/>
              <a:defRPr b="1" sz="3600">
                <a:solidFill>
                  <a:srgbClr val="003C6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None/>
              <a:defRPr sz="21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" name="Google Shape;9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8.jpg"/><Relationship Id="rId6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/>
              <a:t>Miso: Structured Note </a:t>
            </a:r>
            <a:r>
              <a:rPr lang="en" sz="3620"/>
              <a:t>Extraction</a:t>
            </a:r>
            <a:endParaRPr sz="3620"/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623400" y="2804450"/>
            <a:ext cx="8520600" cy="17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Capstone Project of Ann Sasi &amp; Fariha Lateef (AIEA Lab) with </a:t>
            </a:r>
            <a:r>
              <a:rPr lang="en" sz="2000"/>
              <a:t>Alec Raymond</a:t>
            </a:r>
            <a:r>
              <a:rPr lang="en" sz="2000"/>
              <a:t> </a:t>
            </a:r>
            <a:endParaRPr sz="2000"/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Advised by Prof. Leilani Gilpin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229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Adobe API</a:t>
            </a:r>
            <a:endParaRPr sz="2820"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409575" y="802325"/>
            <a:ext cx="85206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800"/>
              <a:t>Converts PDFs into machine-readable text</a:t>
            </a:r>
            <a:endParaRPr sz="18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800"/>
              <a:t>Implemented and evaluated across ~20 documents</a:t>
            </a:r>
            <a:endParaRPr sz="18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800"/>
              <a:t>Performs well on structured digital PDFs</a:t>
            </a:r>
            <a:endParaRPr sz="18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800"/>
              <a:t>Struggles with handwritten notes and noisy inputs</a:t>
            </a:r>
            <a:endParaRPr sz="1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Observation:</a:t>
            </a:r>
            <a:br>
              <a:rPr lang="en" sz="1800"/>
            </a:br>
            <a:r>
              <a:rPr lang="en" sz="1800"/>
              <a:t>Handwritten content produced inconsistent extraction results and loss of formatting.</a:t>
            </a:r>
            <a:endParaRPr sz="1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Key Limitation:</a:t>
            </a:r>
            <a:br>
              <a:rPr b="1" lang="en" sz="1800"/>
            </a:br>
            <a:r>
              <a:rPr b="1" lang="en" sz="1800"/>
              <a:t>    </a:t>
            </a:r>
            <a:r>
              <a:rPr lang="en" sz="1800"/>
              <a:t>Adobe API documentation notes limited support for handwritten documents.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438" y="2296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6825" y="163000"/>
            <a:ext cx="705950" cy="7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Azure Vision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1700" y="28830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Microsoft’s Vision model within the Azure suite</a:t>
            </a:r>
            <a:endParaRPr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4" title="azure_ocr_viz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28" l="12404" r="0" t="0"/>
          <a:stretch/>
        </p:blipFill>
        <p:spPr>
          <a:xfrm>
            <a:off x="4584000" y="0"/>
            <a:ext cx="4573521" cy="5143500"/>
          </a:xfrm>
          <a:prstGeom prst="rect">
            <a:avLst/>
          </a:prstGeom>
        </p:spPr>
      </p:pic>
      <p:sp>
        <p:nvSpPr>
          <p:cNvPr id="209" name="Google Shape;209;p34"/>
          <p:cNvSpPr txBox="1"/>
          <p:nvPr/>
        </p:nvSpPr>
        <p:spPr>
          <a:xfrm>
            <a:off x="403400" y="392200"/>
            <a:ext cx="22635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4"/>
          <p:cNvSpPr txBox="1"/>
          <p:nvPr>
            <p:ph type="title"/>
          </p:nvPr>
        </p:nvSpPr>
        <p:spPr>
          <a:xfrm>
            <a:off x="311700" y="445025"/>
            <a:ext cx="401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Azure </a:t>
            </a:r>
            <a:r>
              <a:rPr lang="en"/>
              <a:t>OCR</a:t>
            </a:r>
            <a:endParaRPr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311700" y="1152475"/>
            <a:ext cx="4011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Word by word detection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Each word has a confidence value from 0 - 1.0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Tuned for handwriting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Proprietary Internals (Black Box)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500 free pages per month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311700" y="883025"/>
            <a:ext cx="4011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Groups the words into line strings 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Detects line breaks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Merges soft wrapped continuations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Detects indentations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highlight>
                  <a:schemeClr val="lt1"/>
                </a:highlight>
              </a:rPr>
              <a:t>Prepares the OCR output for VLM</a:t>
            </a:r>
            <a:endParaRPr sz="1900">
              <a:highlight>
                <a:schemeClr val="lt1"/>
              </a:highlight>
            </a:endParaRPr>
          </a:p>
        </p:txBody>
      </p:sp>
      <p:sp>
        <p:nvSpPr>
          <p:cNvPr id="217" name="Google Shape;217;p35"/>
          <p:cNvSpPr txBox="1"/>
          <p:nvPr>
            <p:ph type="title"/>
          </p:nvPr>
        </p:nvSpPr>
        <p:spPr>
          <a:xfrm>
            <a:off x="311700" y="236825"/>
            <a:ext cx="401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Layout Text</a:t>
            </a:r>
            <a:endParaRPr/>
          </a:p>
        </p:txBody>
      </p:sp>
      <p:pic>
        <p:nvPicPr>
          <p:cNvPr id="218" name="Google Shape;218;p35" title="layout_viz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723" l="0" r="0" t="0"/>
          <a:stretch/>
        </p:blipFill>
        <p:spPr>
          <a:xfrm>
            <a:off x="4584000" y="0"/>
            <a:ext cx="4560001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00">
                <a:solidFill>
                  <a:schemeClr val="lt1"/>
                </a:solidFill>
              </a:rPr>
              <a:t>How can we address OCR + LLM confusion?</a:t>
            </a:r>
            <a:endParaRPr sz="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00">
                <a:solidFill>
                  <a:schemeClr val="lt1"/>
                </a:solidFill>
              </a:rPr>
              <a:t>How can we address OCR + LLM confusion?</a:t>
            </a:r>
            <a:endParaRPr sz="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900"/>
              <a:t>How can we address OCR confusion?</a:t>
            </a:r>
            <a:endParaRPr sz="5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5900"/>
          </a:p>
        </p:txBody>
      </p:sp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649050" y="2571750"/>
            <a:ext cx="81072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Traditional OCRs work well for clean digital PDFs, but </a:t>
            </a:r>
            <a:r>
              <a:rPr lang="en" sz="2000"/>
              <a:t>special</a:t>
            </a:r>
            <a:r>
              <a:rPr lang="en" sz="2000"/>
              <a:t> characters and diagrams remain a major challenge. This motivated our shift toward using OCR combined with multimodal LLM reasoning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7"/>
          <p:cNvSpPr txBox="1"/>
          <p:nvPr/>
        </p:nvSpPr>
        <p:spPr>
          <a:xfrm>
            <a:off x="304800" y="438150"/>
            <a:ext cx="8515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238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rPr>
              <a:t>Visual Language Models (VLMs)</a:t>
            </a:r>
            <a:endParaRPr b="1" sz="2380">
              <a:solidFill>
                <a:srgbClr val="003C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7"/>
          <p:cNvSpPr/>
          <p:nvPr/>
        </p:nvSpPr>
        <p:spPr>
          <a:xfrm>
            <a:off x="304800" y="1190625"/>
            <a:ext cx="4286400" cy="3429000"/>
          </a:xfrm>
          <a:prstGeom prst="roundRect">
            <a:avLst>
              <a:gd fmla="val 3333" name="adj"/>
            </a:avLst>
          </a:prstGeom>
          <a:solidFill>
            <a:srgbClr val="F8FAFC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7"/>
          <p:cNvSpPr txBox="1"/>
          <p:nvPr/>
        </p:nvSpPr>
        <p:spPr>
          <a:xfrm>
            <a:off x="495300" y="1422019"/>
            <a:ext cx="38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380">
                <a:solidFill>
                  <a:srgbClr val="F29813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trending_up</a:t>
            </a:r>
            <a:endParaRPr sz="2380">
              <a:solidFill>
                <a:srgbClr val="F29813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</p:txBody>
      </p:sp>
      <p:sp>
        <p:nvSpPr>
          <p:cNvPr id="233" name="Google Shape;233;p37"/>
          <p:cNvSpPr txBox="1"/>
          <p:nvPr/>
        </p:nvSpPr>
        <p:spPr>
          <a:xfrm>
            <a:off x="952500" y="1381125"/>
            <a:ext cx="3429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16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rPr>
              <a:t>From OCRs to VLMs</a:t>
            </a:r>
            <a:endParaRPr b="1" sz="1600">
              <a:solidFill>
                <a:srgbClr val="003C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495300" y="1666875"/>
            <a:ext cx="39054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Roboto"/>
              <a:buChar char="●"/>
            </a:pPr>
            <a:r>
              <a:rPr b="1" lang="en"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End-to-End Processing:</a:t>
            </a:r>
            <a:r>
              <a:rPr lang="en"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Rather than complex OCR pipelines, </a:t>
            </a:r>
            <a:r>
              <a:rPr lang="en"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VLMs map pixels directly to structured text</a:t>
            </a:r>
            <a:endParaRPr b="0" sz="13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Roboto"/>
              <a:buChar char="●"/>
            </a:pPr>
            <a:r>
              <a:rPr b="1" lang="en"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Semantic Understanding: </a:t>
            </a:r>
            <a:r>
              <a:rPr b="0" lang="en"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VLMs </a:t>
            </a:r>
            <a:r>
              <a:rPr lang="en"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can</a:t>
            </a:r>
            <a:r>
              <a:rPr b="0" lang="en"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infer messy handwriting from context, where traditional OCR sees only noise.</a:t>
            </a:r>
            <a:r>
              <a:rPr lang="en"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ts val="1300"/>
              <a:buFont typeface="Roboto"/>
              <a:buChar char="●"/>
            </a:pPr>
            <a:r>
              <a:rPr b="1" lang="en"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Layout Awareness:</a:t>
            </a:r>
            <a:r>
              <a:rPr b="0" lang="en"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Naturally preserves hierarchies, tables, and spatial relationships.</a:t>
            </a:r>
            <a:endParaRPr b="0" sz="13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5" name="Google Shape;235;p37" title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7400" y="438150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 title="downloa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050" y="1577225"/>
            <a:ext cx="15240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7" title="downloa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6050" y="2986925"/>
            <a:ext cx="18097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type="title"/>
          </p:nvPr>
        </p:nvSpPr>
        <p:spPr>
          <a:xfrm>
            <a:off x="311700" y="445025"/>
            <a:ext cx="401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VLM Layer</a:t>
            </a:r>
            <a:endParaRPr/>
          </a:p>
        </p:txBody>
      </p:sp>
      <p:sp>
        <p:nvSpPr>
          <p:cNvPr id="243" name="Google Shape;243;p38"/>
          <p:cNvSpPr txBox="1"/>
          <p:nvPr>
            <p:ph idx="1" type="body"/>
          </p:nvPr>
        </p:nvSpPr>
        <p:spPr>
          <a:xfrm>
            <a:off x="311700" y="1159525"/>
            <a:ext cx="4011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Input: Note Image, Layout Text, </a:t>
            </a:r>
            <a:r>
              <a:rPr b="1" lang="en">
                <a:solidFill>
                  <a:schemeClr val="dk1"/>
                </a:solidFill>
              </a:rPr>
              <a:t>Cache Information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Output: JSON Schema (Document IR)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Supports multi-page pdfs by splitting into multiple VLM calls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>
                <a:solidFill>
                  <a:schemeClr val="dk1"/>
                </a:solidFill>
              </a:rPr>
              <a:t>Note context from prior pages is passed forward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>
                <a:solidFill>
                  <a:schemeClr val="dk1"/>
                </a:solidFill>
              </a:rPr>
              <a:t>Pages all combined into one JSON 	representation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4" name="Google Shape;244;p38" title="multipage_viz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04" r="7395" t="0"/>
          <a:stretch/>
        </p:blipFill>
        <p:spPr>
          <a:xfrm>
            <a:off x="4584000" y="0"/>
            <a:ext cx="4560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type="title"/>
          </p:nvPr>
        </p:nvSpPr>
        <p:spPr>
          <a:xfrm>
            <a:off x="265500" y="-297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 Detection</a:t>
            </a:r>
            <a:endParaRPr/>
          </a:p>
        </p:txBody>
      </p:sp>
      <p:sp>
        <p:nvSpPr>
          <p:cNvPr id="250" name="Google Shape;250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Prompt the LLM to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</a:t>
            </a:r>
            <a:r>
              <a:rPr lang="en" sz="2200">
                <a:solidFill>
                  <a:schemeClr val="dk1"/>
                </a:solidFill>
              </a:rPr>
              <a:t>nterprets diagrams and layouts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Diagrams converted to Mermaid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Text + diagrams merged into a unified document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Output: Markdown file with text + generated diagrams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51" name="Google Shape;251;p39"/>
          <p:cNvSpPr txBox="1"/>
          <p:nvPr>
            <p:ph idx="1" type="subTitle"/>
          </p:nvPr>
        </p:nvSpPr>
        <p:spPr>
          <a:xfrm>
            <a:off x="265500" y="161130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OCR to detect text + </a:t>
            </a:r>
            <a:r>
              <a:rPr lang="en"/>
              <a:t>VLM to detect diagrams </a:t>
            </a:r>
            <a:endParaRPr/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75" y="2354124"/>
            <a:ext cx="1880500" cy="20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0"/>
          <p:cNvPicPr preferRelativeResize="0"/>
          <p:nvPr/>
        </p:nvPicPr>
        <p:blipFill rotWithShape="1">
          <a:blip r:embed="rId3">
            <a:alphaModFix/>
          </a:blip>
          <a:srcRect b="0" l="-5780" r="5780" t="0"/>
          <a:stretch/>
        </p:blipFill>
        <p:spPr>
          <a:xfrm>
            <a:off x="559425" y="247650"/>
            <a:ext cx="1482300" cy="14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0"/>
          <p:cNvSpPr txBox="1"/>
          <p:nvPr>
            <p:ph type="title"/>
          </p:nvPr>
        </p:nvSpPr>
        <p:spPr>
          <a:xfrm>
            <a:off x="265500" y="7800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Diagrams</a:t>
            </a:r>
            <a:endParaRPr/>
          </a:p>
        </p:txBody>
      </p:sp>
      <p:sp>
        <p:nvSpPr>
          <p:cNvPr id="259" name="Google Shape;259;p40"/>
          <p:cNvSpPr txBox="1"/>
          <p:nvPr>
            <p:ph idx="1" type="subTitle"/>
          </p:nvPr>
        </p:nvSpPr>
        <p:spPr>
          <a:xfrm>
            <a:off x="265500" y="23254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Prompt VLM</a:t>
            </a:r>
            <a:r>
              <a:rPr lang="en">
                <a:highlight>
                  <a:schemeClr val="lt1"/>
                </a:highlight>
              </a:rPr>
              <a:t> to use Mermaid API to turn handwritten diagrams to digital depictions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60" name="Google Shape;26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1850" y="84725"/>
            <a:ext cx="1733550" cy="49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0"/>
          <p:cNvPicPr preferRelativeResize="0"/>
          <p:nvPr/>
        </p:nvPicPr>
        <p:blipFill rotWithShape="1">
          <a:blip r:embed="rId5">
            <a:alphaModFix/>
          </a:blip>
          <a:srcRect b="0" l="25105" r="0" t="0"/>
          <a:stretch/>
        </p:blipFill>
        <p:spPr>
          <a:xfrm>
            <a:off x="4572000" y="1100825"/>
            <a:ext cx="173355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0"/>
          <p:cNvSpPr/>
          <p:nvPr/>
        </p:nvSpPr>
        <p:spPr>
          <a:xfrm>
            <a:off x="6368150" y="2081900"/>
            <a:ext cx="755100" cy="18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C6C"/>
                </a:solidFill>
              </a:rPr>
              <a:t>The Full Pipeline</a:t>
            </a:r>
            <a:endParaRPr b="1">
              <a:solidFill>
                <a:srgbClr val="003C6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825" y="896850"/>
            <a:ext cx="4346373" cy="424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idx="1" type="subTitle"/>
          </p:nvPr>
        </p:nvSpPr>
        <p:spPr>
          <a:xfrm>
            <a:off x="67325" y="532051"/>
            <a:ext cx="4433100" cy="304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5250" lIns="95250" spcFirstLastPara="1" rIns="95250" wrap="square" tIns="952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How can we streamline access to all learning materials?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2981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Goal</a:t>
            </a:r>
            <a:endParaRPr sz="230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3C6C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Create a  that reconstructs clean, structured, and </a:t>
            </a:r>
            <a:r>
              <a:rPr lang="en" sz="1700">
                <a:solidFill>
                  <a:srgbClr val="003C6C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system r</a:t>
            </a:r>
            <a:r>
              <a:rPr b="0" lang="en" sz="1700">
                <a:solidFill>
                  <a:srgbClr val="003C6C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eadable documents while preserving original layout and content.</a:t>
            </a:r>
            <a:endParaRPr sz="2400">
              <a:solidFill>
                <a:srgbClr val="003C6C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4"/>
          <p:cNvSpPr/>
          <p:nvPr/>
        </p:nvSpPr>
        <p:spPr>
          <a:xfrm>
            <a:off x="4667250" y="348275"/>
            <a:ext cx="4286400" cy="1762200"/>
          </a:xfrm>
          <a:prstGeom prst="roundRect">
            <a:avLst>
              <a:gd fmla="val 6486" name="adj"/>
            </a:avLst>
          </a:prstGeom>
          <a:solidFill>
            <a:srgbClr val="F8FAFC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9" name="Google Shape;109;p24"/>
          <p:cNvSpPr txBox="1"/>
          <p:nvPr/>
        </p:nvSpPr>
        <p:spPr>
          <a:xfrm>
            <a:off x="4857750" y="491225"/>
            <a:ext cx="39054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rPr>
              <a:t>Varied Note Formats</a:t>
            </a:r>
            <a:endParaRPr b="1" sz="1900">
              <a:solidFill>
                <a:srgbClr val="003C6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Handwritten notes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Pseudocode snippets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Diagrams and figures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Screenshots and annotations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4"/>
          <p:cNvSpPr/>
          <p:nvPr/>
        </p:nvSpPr>
        <p:spPr>
          <a:xfrm>
            <a:off x="4667250" y="2411200"/>
            <a:ext cx="4286400" cy="1936200"/>
          </a:xfrm>
          <a:prstGeom prst="roundRect">
            <a:avLst>
              <a:gd fmla="val 6486" name="adj"/>
            </a:avLst>
          </a:prstGeom>
          <a:solidFill>
            <a:srgbClr val="FEF3F2"/>
          </a:solidFill>
          <a:ln cap="flat" cmpd="sng" w="9525">
            <a:solidFill>
              <a:srgbClr val="FEE4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4"/>
          <p:cNvSpPr txBox="1"/>
          <p:nvPr>
            <p:ph type="title"/>
          </p:nvPr>
        </p:nvSpPr>
        <p:spPr>
          <a:xfrm>
            <a:off x="261275" y="-190500"/>
            <a:ext cx="4045200" cy="1482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rPr>
              <a:t>Motivation</a:t>
            </a:r>
            <a:endParaRPr b="1" sz="3600">
              <a:solidFill>
                <a:srgbClr val="003C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4"/>
          <p:cNvSpPr txBox="1"/>
          <p:nvPr/>
        </p:nvSpPr>
        <p:spPr>
          <a:xfrm>
            <a:off x="4857750" y="2568189"/>
            <a:ext cx="3905400" cy="16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91C1C"/>
                </a:solidFill>
                <a:latin typeface="Roboto"/>
                <a:ea typeface="Roboto"/>
                <a:cs typeface="Roboto"/>
                <a:sym typeface="Roboto"/>
              </a:rPr>
              <a:t>Challenges</a:t>
            </a:r>
            <a:endParaRPr b="1" sz="1800">
              <a:solidFill>
                <a:srgbClr val="B91C1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Difficult to organize large file collections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OCR struggles with unstructured notes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Formatting and diagrams often lost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Manual rewriting is time consuming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925" y="3159575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en" sz="17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&amp; Extraction:</a:t>
            </a:r>
            <a:endParaRPr b="1" sz="17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194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70"/>
              <a:buFont typeface="Arial"/>
              <a:buChar char="●"/>
            </a:pPr>
            <a:r>
              <a:rPr lang="en" sz="14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Handwritten note images are fed into Azure OCR to extract raw text from the </a:t>
            </a:r>
            <a:r>
              <a:rPr lang="en" sz="14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194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"/>
              <a:buFont typeface="Arial"/>
              <a:buChar char="●"/>
            </a:pPr>
            <a:r>
              <a:rPr lang="en" sz="14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extracted text is restructured into readable prose through a Layout Text step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en" sz="14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VLM Processing:</a:t>
            </a:r>
            <a:endParaRPr b="1"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194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70"/>
              <a:buFont typeface="Arial"/>
              <a:buChar char="●"/>
            </a:pPr>
            <a:r>
              <a:rPr lang="en" sz="14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 text and the preprocessed image are passed into a VLM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194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"/>
              <a:buFont typeface="Arial"/>
              <a:buChar char="●"/>
            </a:pPr>
            <a:r>
              <a:rPr lang="en" sz="14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VLM detects and translates diagrams, inserting them into the output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820"/>
          </a:p>
        </p:txBody>
      </p:sp>
      <p:sp>
        <p:nvSpPr>
          <p:cNvPr id="275" name="Google Shape;27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Finalized Workflow</a:t>
            </a:r>
            <a:endParaRPr/>
          </a:p>
        </p:txBody>
      </p:sp>
      <p:sp>
        <p:nvSpPr>
          <p:cNvPr id="276" name="Google Shape;276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en" sz="12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Output Track:</a:t>
            </a:r>
            <a:endParaRPr b="1" sz="12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924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Char char="●"/>
            </a:pPr>
            <a:r>
              <a:rPr lang="en" sz="12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processed content is converted into an intermediate representation (Document I.R.) and exported as HTML, Markdown, or a Google Doc</a:t>
            </a:r>
            <a:endParaRPr sz="12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en" sz="12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 Enrichment Track:</a:t>
            </a:r>
            <a:endParaRPr b="1" sz="12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924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Char char="●"/>
            </a:pPr>
            <a:r>
              <a:rPr lang="en" sz="12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 are processed and stored in a Course Cache for future reference</a:t>
            </a:r>
            <a:endParaRPr sz="12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924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Char char="●"/>
            </a:pPr>
            <a:r>
              <a:rPr lang="en" sz="12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system generates Note Summaries and pulls in similar note summaries for added context</a:t>
            </a:r>
            <a:endParaRPr sz="12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924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Char char="●"/>
            </a:pPr>
            <a:r>
              <a:rPr lang="en" sz="12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Uncommon words (words not included the 5,000 most common English words) are flagged and surfaced inline to support vocabulary building</a:t>
            </a:r>
            <a:endParaRPr sz="12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Two-Layer Course Cache</a:t>
            </a:r>
            <a:endParaRPr/>
          </a:p>
        </p:txBody>
      </p:sp>
      <p:sp>
        <p:nvSpPr>
          <p:cNvPr id="282" name="Google Shape;282;p43"/>
          <p:cNvSpPr txBox="1"/>
          <p:nvPr>
            <p:ph idx="1" type="body"/>
          </p:nvPr>
        </p:nvSpPr>
        <p:spPr>
          <a:xfrm>
            <a:off x="311600" y="1152475"/>
            <a:ext cx="43701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each note is processed, a per-course cache stores two values: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Summary + Vector Embedding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Uncommon Word Dictionary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Based on the OCR Layout Text output, similar summaries are appended to the VLM prompt.</a:t>
            </a:r>
            <a:endParaRPr/>
          </a:p>
        </p:txBody>
      </p:sp>
      <p:pic>
        <p:nvPicPr>
          <p:cNvPr id="283" name="Google Shape;2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050" y="1017725"/>
            <a:ext cx="4157500" cy="307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/>
          <p:nvPr>
            <p:ph type="title"/>
          </p:nvPr>
        </p:nvSpPr>
        <p:spPr>
          <a:xfrm>
            <a:off x="311700" y="10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Uncommon Word Cache</a:t>
            </a:r>
            <a:endParaRPr/>
          </a:p>
        </p:txBody>
      </p:sp>
      <p:sp>
        <p:nvSpPr>
          <p:cNvPr id="289" name="Google Shape;289;p44"/>
          <p:cNvSpPr txBox="1"/>
          <p:nvPr>
            <p:ph idx="1" type="body"/>
          </p:nvPr>
        </p:nvSpPr>
        <p:spPr>
          <a:xfrm>
            <a:off x="311700" y="581850"/>
            <a:ext cx="85206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Each course maintains a dictionary,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Count of all words not in the 5000 most common English words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Each word is scored by relevance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Top 3 most relevant words (if relevance(T) &gt; 0.05) are inserted inline into the LLM prompt</a:t>
            </a:r>
            <a:endParaRPr sz="1700"/>
          </a:p>
        </p:txBody>
      </p:sp>
      <p:pic>
        <p:nvPicPr>
          <p:cNvPr id="290" name="Google Shape;290;p44" title="relevance_equation.png"/>
          <p:cNvPicPr preferRelativeResize="0"/>
          <p:nvPr/>
        </p:nvPicPr>
        <p:blipFill rotWithShape="1">
          <a:blip r:embed="rId3">
            <a:alphaModFix/>
          </a:blip>
          <a:srcRect b="47528" l="0" r="0" t="4280"/>
          <a:stretch/>
        </p:blipFill>
        <p:spPr>
          <a:xfrm>
            <a:off x="1528150" y="2363575"/>
            <a:ext cx="7304151" cy="21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4"/>
          <p:cNvSpPr txBox="1"/>
          <p:nvPr/>
        </p:nvSpPr>
        <p:spPr>
          <a:xfrm>
            <a:off x="4519425" y="2758275"/>
            <a:ext cx="7740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2" name="Google Shape;292;p44"/>
          <p:cNvSpPr/>
          <p:nvPr/>
        </p:nvSpPr>
        <p:spPr>
          <a:xfrm>
            <a:off x="4395525" y="2741025"/>
            <a:ext cx="897900" cy="19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/>
          <p:nvPr>
            <p:ph type="title"/>
          </p:nvPr>
        </p:nvSpPr>
        <p:spPr>
          <a:xfrm>
            <a:off x="311700" y="1846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Evaluation &amp; Metrics</a:t>
            </a:r>
            <a:endParaRPr sz="4100"/>
          </a:p>
        </p:txBody>
      </p:sp>
      <p:pic>
        <p:nvPicPr>
          <p:cNvPr id="298" name="Google Shape;29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46050" cy="18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225" y="2571750"/>
            <a:ext cx="1846050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</a:t>
            </a:r>
            <a:endParaRPr/>
          </a:p>
        </p:txBody>
      </p:sp>
      <p:pic>
        <p:nvPicPr>
          <p:cNvPr id="305" name="Google Shape;305;p46" title="corpora_comparison.png"/>
          <p:cNvPicPr preferRelativeResize="0"/>
          <p:nvPr/>
        </p:nvPicPr>
        <p:blipFill rotWithShape="1">
          <a:blip r:embed="rId3">
            <a:alphaModFix/>
          </a:blip>
          <a:srcRect b="0" l="0" r="0" t="11269"/>
          <a:stretch/>
        </p:blipFill>
        <p:spPr>
          <a:xfrm>
            <a:off x="983175" y="1042328"/>
            <a:ext cx="7177648" cy="305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/>
          <p:nvPr>
            <p:ph idx="1" type="body"/>
          </p:nvPr>
        </p:nvSpPr>
        <p:spPr>
          <a:xfrm>
            <a:off x="311700" y="692100"/>
            <a:ext cx="85206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Azure is significantly more accurate than Tesseract for handwritten text.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Azure's CER is between 0.29-0.46, while Tesseract's CER sits around 0.71-0.88, which is significantly worse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Tesseract’s WER is close to 1.0, compared to Azure’s WER of 0.41 - 0.46.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</a:rPr>
              <a:t>EasyOCR ranks similarly to Tesseract here for both WER and CER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3540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11" name="Google Shape;311;p47"/>
          <p:cNvSpPr txBox="1"/>
          <p:nvPr>
            <p:ph type="title"/>
          </p:nvPr>
        </p:nvSpPr>
        <p:spPr>
          <a:xfrm>
            <a:off x="311700" y="236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20"/>
              <a:t>Evaluation</a:t>
            </a:r>
            <a:endParaRPr sz="3120"/>
          </a:p>
        </p:txBody>
      </p:sp>
      <p:sp>
        <p:nvSpPr>
          <p:cNvPr id="312" name="Google Shape;312;p47"/>
          <p:cNvSpPr txBox="1"/>
          <p:nvPr/>
        </p:nvSpPr>
        <p:spPr>
          <a:xfrm>
            <a:off x="6350000" y="2202000"/>
            <a:ext cx="2640300" cy="22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Metrics: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CER (Character Error Rate)</a:t>
            </a:r>
            <a:r>
              <a:rPr lang="en" sz="1100">
                <a:solidFill>
                  <a:schemeClr val="dk1"/>
                </a:solidFill>
              </a:rPr>
              <a:t>: how many individual characters were wrong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WER (Word Error Rate)</a:t>
            </a:r>
            <a:r>
              <a:rPr lang="en" sz="1100">
                <a:solidFill>
                  <a:schemeClr val="dk1"/>
                </a:solidFill>
              </a:rPr>
              <a:t>: how many words were wrong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p47" title="O1_ocr_leaderbo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550" y="2242325"/>
            <a:ext cx="5456459" cy="20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/>
          <p:nvPr>
            <p:ph idx="1" type="body"/>
          </p:nvPr>
        </p:nvSpPr>
        <p:spPr>
          <a:xfrm>
            <a:off x="5012700" y="650325"/>
            <a:ext cx="3999900" cy="32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Both EasyOCR and Tesseract are overconfident, with confidence being off by 26 - 33%; big gap in confidence and correctness!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19" name="Google Shape;319;p48"/>
          <p:cNvSpPr txBox="1"/>
          <p:nvPr>
            <p:ph type="title"/>
          </p:nvPr>
        </p:nvSpPr>
        <p:spPr>
          <a:xfrm>
            <a:off x="311700" y="19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/>
              <a:t>Evaluation (pt. 2)</a:t>
            </a:r>
            <a:endParaRPr sz="3020"/>
          </a:p>
        </p:txBody>
      </p:sp>
      <p:sp>
        <p:nvSpPr>
          <p:cNvPr id="320" name="Google Shape;320;p48"/>
          <p:cNvSpPr txBox="1"/>
          <p:nvPr/>
        </p:nvSpPr>
        <p:spPr>
          <a:xfrm>
            <a:off x="311700" y="821775"/>
            <a:ext cx="37794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Azure’s confidence score can be trusted</a:t>
            </a:r>
            <a:r>
              <a:rPr lang="en" sz="1500">
                <a:solidFill>
                  <a:schemeClr val="dk1"/>
                </a:solidFill>
              </a:rPr>
              <a:t>; other OCRs are far behind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Azure is the most correct at higher confidence levels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Being off by only 12% is significant compared to other models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1" name="Google Shape;321;p48" title="O3_reliabili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479" y="2622100"/>
            <a:ext cx="6668822" cy="222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/>
          <p:nvPr>
            <p:ph idx="1" type="body"/>
          </p:nvPr>
        </p:nvSpPr>
        <p:spPr>
          <a:xfrm>
            <a:off x="4152325" y="169275"/>
            <a:ext cx="47991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Azure: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Total CER of 37%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56% of its errors are real misreads, 45% of those are just formatting issues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Azure's formatting errors (case, punctuation, spacing) can easily be corrected by an LLM/VLM in the cleaning stage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Tesseract: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Total CER of 82%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77% of its errors are real misreads; only a small portion of those are formatting errors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Tesseract's errors are so predominantly substantive that even a powerful VLM would struggle to recover from them reliably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27" name="Google Shape;32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(pt 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9"/>
          <p:cNvSpPr txBox="1"/>
          <p:nvPr/>
        </p:nvSpPr>
        <p:spPr>
          <a:xfrm>
            <a:off x="358475" y="972975"/>
            <a:ext cx="37179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Red</a:t>
            </a:r>
            <a:r>
              <a:rPr lang="en">
                <a:solidFill>
                  <a:schemeClr val="dk1"/>
                </a:solidFill>
              </a:rPr>
              <a:t>: real misreads, where the engine got the actual word wrong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Blue:</a:t>
            </a:r>
            <a:r>
              <a:rPr lang="en">
                <a:solidFill>
                  <a:schemeClr val="dk1"/>
                </a:solidFill>
              </a:rPr>
              <a:t> surface-level errors like wrong capitalization, punctuation, or spacing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329" name="Google Shape;329;p49" title="O5_error_spli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63" y="2006675"/>
            <a:ext cx="3847526" cy="2462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>
            <p:ph idx="1" type="body"/>
          </p:nvPr>
        </p:nvSpPr>
        <p:spPr>
          <a:xfrm>
            <a:off x="204750" y="775925"/>
            <a:ext cx="44613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Comparison of</a:t>
            </a:r>
            <a:r>
              <a:rPr lang="en" sz="1400">
                <a:solidFill>
                  <a:schemeClr val="dk1"/>
                </a:solidFill>
              </a:rPr>
              <a:t> multiple models on cost vs. quality for note extraction</a:t>
            </a:r>
            <a:endParaRPr sz="15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X axis</a:t>
            </a:r>
            <a:r>
              <a:rPr lang="en" sz="1400">
                <a:solidFill>
                  <a:schemeClr val="dk1"/>
                </a:solidFill>
              </a:rPr>
              <a:t>: cost per note in dollars (log scale!)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Y axis</a:t>
            </a:r>
            <a:r>
              <a:rPr lang="en" sz="1400">
                <a:solidFill>
                  <a:schemeClr val="dk1"/>
                </a:solidFill>
              </a:rPr>
              <a:t>: WER, ignoring spacing, punctuation, and other formatting differences</a:t>
            </a:r>
            <a:endParaRPr sz="1900"/>
          </a:p>
        </p:txBody>
      </p:sp>
      <p:sp>
        <p:nvSpPr>
          <p:cNvPr id="335" name="Google Shape;335;p50"/>
          <p:cNvSpPr txBox="1"/>
          <p:nvPr>
            <p:ph type="title"/>
          </p:nvPr>
        </p:nvSpPr>
        <p:spPr>
          <a:xfrm>
            <a:off x="311700" y="203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</a:t>
            </a:r>
            <a:r>
              <a:rPr lang="en"/>
              <a:t>(pt. 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0"/>
          <p:cNvSpPr txBox="1"/>
          <p:nvPr/>
        </p:nvSpPr>
        <p:spPr>
          <a:xfrm>
            <a:off x="4571988" y="1801350"/>
            <a:ext cx="4250400" cy="2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Winner: Qwen3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These models all achieve about the same accuracy, but Qwen3 is 20x cheaper than Opus and 10x cheaper than Sonnet.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As AzureOCR gives you 500 </a:t>
            </a:r>
            <a:r>
              <a:rPr lang="en" sz="1500">
                <a:solidFill>
                  <a:schemeClr val="dk1"/>
                </a:solidFill>
              </a:rPr>
              <a:t>free pages a month, this entire system could be ran for less than a dollar per course. ($1.50 per 1k pages after)</a:t>
            </a:r>
            <a:endParaRPr sz="1500">
              <a:solidFill>
                <a:schemeClr val="dk1"/>
              </a:solidFill>
            </a:endParaRPr>
          </a:p>
        </p:txBody>
      </p:sp>
      <p:graphicFrame>
        <p:nvGraphicFramePr>
          <p:cNvPr id="337" name="Google Shape;337;p50"/>
          <p:cNvGraphicFramePr/>
          <p:nvPr/>
        </p:nvGraphicFramePr>
        <p:xfrm>
          <a:off x="4806975" y="14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{6BF78FB4-E55E-4F13-B925-654297C56157}</a:tableStyleId>
              </a:tblPr>
              <a:tblGrid>
                <a:gridCol w="1341775"/>
                <a:gridCol w="1341775"/>
                <a:gridCol w="1341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Model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Cost/note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WER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qwen3-vl-235b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~$0.002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0.20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claude-sonnet-4-6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~$0.02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0.21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claude-opus-4-8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~$0.045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0.22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38" name="Google Shape;338;p50" title="V2_cost_quali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00" y="2415100"/>
            <a:ext cx="4092599" cy="27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 txBox="1"/>
          <p:nvPr>
            <p:ph idx="1" type="body"/>
          </p:nvPr>
        </p:nvSpPr>
        <p:spPr>
          <a:xfrm>
            <a:off x="223500" y="1091250"/>
            <a:ext cx="43485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dk1"/>
                </a:solidFill>
              </a:rPr>
              <a:t>Red line</a:t>
            </a:r>
            <a:r>
              <a:rPr lang="en" sz="1700">
                <a:solidFill>
                  <a:schemeClr val="dk1"/>
                </a:solidFill>
              </a:rPr>
              <a:t>: the total vocabulary the system has built up over time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dk1"/>
                </a:solidFill>
              </a:rPr>
              <a:t>Blue bars</a:t>
            </a:r>
            <a:r>
              <a:rPr lang="en" sz="1700">
                <a:solidFill>
                  <a:schemeClr val="dk1"/>
                </a:solidFill>
              </a:rPr>
              <a:t>: Number of course-specific terms flagged and sent to VLM per note by the uncommon word cache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44" name="Google Shape;34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</a:t>
            </a:r>
            <a:r>
              <a:rPr lang="en"/>
              <a:t>(pt. 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1"/>
          <p:cNvSpPr txBox="1"/>
          <p:nvPr/>
        </p:nvSpPr>
        <p:spPr>
          <a:xfrm>
            <a:off x="4770600" y="445025"/>
            <a:ext cx="4305900" cy="3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</a:t>
            </a:r>
            <a:r>
              <a:rPr lang="en" sz="1600">
                <a:solidFill>
                  <a:schemeClr val="dk1"/>
                </a:solidFill>
              </a:rPr>
              <a:t>ystem gets more accurate over time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actively learning as it processes more notes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every note is adding to the overall system vocabulary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with 78 terms added at note 17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Later notes benefit from earlier ones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346" name="Google Shape;346;p51" title="M3_lexicon_flag_activi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587" y="2785952"/>
            <a:ext cx="4174825" cy="2357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idx="1" type="body"/>
          </p:nvPr>
        </p:nvSpPr>
        <p:spPr>
          <a:xfrm>
            <a:off x="311700" y="772775"/>
            <a:ext cx="39999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Donut:</a:t>
            </a:r>
            <a:r>
              <a:rPr lang="en" sz="1700">
                <a:solidFill>
                  <a:schemeClr val="dk1"/>
                </a:solidFill>
              </a:rPr>
              <a:t> OCR-Free Document Understanding Transformer (2022)</a:t>
            </a:r>
            <a:r>
              <a:rPr lang="en" sz="900">
                <a:solidFill>
                  <a:schemeClr val="dk1"/>
                </a:solidFill>
              </a:rPr>
              <a:t>Naver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Image → Transformer → Structured Output</a:t>
            </a:r>
            <a:endParaRPr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</a:rPr>
              <a:t>OCR-free document understanding model</a:t>
            </a:r>
            <a:endParaRPr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</a:rPr>
              <a:t>Uses image directly instead of 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relying only on OCR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Preserves document structure and layout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19" name="Google Shape;119;p25"/>
          <p:cNvSpPr txBox="1"/>
          <p:nvPr>
            <p:ph type="title"/>
          </p:nvPr>
        </p:nvSpPr>
        <p:spPr>
          <a:xfrm>
            <a:off x="311700" y="10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Related Works</a:t>
            </a:r>
            <a:endParaRPr sz="2720"/>
          </a:p>
        </p:txBody>
      </p:sp>
      <p:sp>
        <p:nvSpPr>
          <p:cNvPr id="120" name="Google Shape;120;p25"/>
          <p:cNvSpPr txBox="1"/>
          <p:nvPr>
            <p:ph idx="2" type="body"/>
          </p:nvPr>
        </p:nvSpPr>
        <p:spPr>
          <a:xfrm>
            <a:off x="4832400" y="772775"/>
            <a:ext cx="3999900" cy="32829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Nougat</a:t>
            </a:r>
            <a:r>
              <a:rPr lang="en" sz="1700">
                <a:solidFill>
                  <a:schemeClr val="dk1"/>
                </a:solidFill>
              </a:rPr>
              <a:t>: Neural Optical Understanding for Academic Documents (2023)</a:t>
            </a:r>
            <a:r>
              <a:rPr lang="en" sz="1100">
                <a:solidFill>
                  <a:schemeClr val="dk1"/>
                </a:solidFill>
              </a:rPr>
              <a:t>Naver</a:t>
            </a:r>
            <a:endParaRPr sz="11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</a:rPr>
              <a:t>Why not pure OCR?</a:t>
            </a:r>
            <a:endParaRPr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</a:rPr>
              <a:t>Neural document parsing for academic PDFs</a:t>
            </a:r>
            <a:endParaRPr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</a:rPr>
              <a:t>Converts scanned documents into structured markup</a:t>
            </a:r>
            <a:endParaRPr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</a:rPr>
              <a:t>Focuses on formatting preservation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/>
          </a:p>
        </p:txBody>
      </p:sp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200" y="3626200"/>
            <a:ext cx="1100900" cy="11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275" y="3306525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/>
          <p:nvPr>
            <p:ph idx="1" type="body"/>
          </p:nvPr>
        </p:nvSpPr>
        <p:spPr>
          <a:xfrm>
            <a:off x="311600" y="1152475"/>
            <a:ext cx="83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The OCR text improved VLM outputs, especially for the weaker models.</a:t>
            </a:r>
            <a:endParaRPr sz="1700"/>
          </a:p>
        </p:txBody>
      </p:sp>
      <p:sp>
        <p:nvSpPr>
          <p:cNvPr id="352" name="Google Shape;35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(pt. 5)</a:t>
            </a:r>
            <a:endParaRPr/>
          </a:p>
        </p:txBody>
      </p:sp>
      <p:pic>
        <p:nvPicPr>
          <p:cNvPr id="353" name="Google Shape;353;p52" title="O8_transcription_lad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900" y="1636700"/>
            <a:ext cx="6710198" cy="26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3"/>
          <p:cNvSpPr txBox="1"/>
          <p:nvPr>
            <p:ph idx="1" type="body"/>
          </p:nvPr>
        </p:nvSpPr>
        <p:spPr>
          <a:xfrm>
            <a:off x="311600" y="1152475"/>
            <a:ext cx="85206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Terms: LLM flagged, human validated key course terms in a note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Across the board, the OCR &amp; Cache improve key term recall, especially for weaker models</a:t>
            </a:r>
            <a:endParaRPr/>
          </a:p>
        </p:txBody>
      </p:sp>
      <p:sp>
        <p:nvSpPr>
          <p:cNvPr id="359" name="Google Shape;35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(pt. 6)</a:t>
            </a:r>
            <a:endParaRPr/>
          </a:p>
        </p:txBody>
      </p:sp>
      <p:pic>
        <p:nvPicPr>
          <p:cNvPr id="360" name="Google Shape;360;p53" title="V3_modality_ladder.png"/>
          <p:cNvPicPr preferRelativeResize="0"/>
          <p:nvPr/>
        </p:nvPicPr>
        <p:blipFill rotWithShape="1">
          <a:blip r:embed="rId3">
            <a:alphaModFix/>
          </a:blip>
          <a:srcRect b="0" l="0" r="0" t="7322"/>
          <a:stretch/>
        </p:blipFill>
        <p:spPr>
          <a:xfrm>
            <a:off x="1237450" y="1955750"/>
            <a:ext cx="7141324" cy="25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4"/>
          <p:cNvSpPr txBox="1"/>
          <p:nvPr>
            <p:ph idx="1" type="body"/>
          </p:nvPr>
        </p:nvSpPr>
        <p:spPr>
          <a:xfrm>
            <a:off x="311600" y="1152475"/>
            <a:ext cx="40404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parts of the cache actually contribute?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Whiskers: 95% confidence range</a:t>
            </a:r>
            <a:endParaRPr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Overall, the uncommon word cache seems to have more of a signal to the LLM than the per notes summaries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Stronger models aren’t hurt by the extra context, but it also doesn’t help them as much</a:t>
            </a:r>
            <a:endParaRPr/>
          </a:p>
        </p:txBody>
      </p:sp>
      <p:sp>
        <p:nvSpPr>
          <p:cNvPr id="366" name="Google Shape;36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(pt. 7)</a:t>
            </a:r>
            <a:endParaRPr/>
          </a:p>
        </p:txBody>
      </p:sp>
      <p:pic>
        <p:nvPicPr>
          <p:cNvPr id="367" name="Google Shape;367;p54" title="C1_cache_attribution.png"/>
          <p:cNvPicPr preferRelativeResize="0"/>
          <p:nvPr/>
        </p:nvPicPr>
        <p:blipFill rotWithShape="1">
          <a:blip r:embed="rId3">
            <a:alphaModFix/>
          </a:blip>
          <a:srcRect b="0" l="0" r="0" t="3521"/>
          <a:stretch/>
        </p:blipFill>
        <p:spPr>
          <a:xfrm>
            <a:off x="4432550" y="1190625"/>
            <a:ext cx="4104226" cy="318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5"/>
          <p:cNvSpPr txBox="1"/>
          <p:nvPr>
            <p:ph type="title"/>
          </p:nvPr>
        </p:nvSpPr>
        <p:spPr>
          <a:xfrm>
            <a:off x="0" y="49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Output (.md)</a:t>
            </a:r>
            <a:endParaRPr/>
          </a:p>
        </p:txBody>
      </p:sp>
      <p:pic>
        <p:nvPicPr>
          <p:cNvPr id="373" name="Google Shape;373;p55" title="Screenshot 2026-06-08 at 6.07.0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439" y="622075"/>
            <a:ext cx="3569961" cy="438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 title="Screenshot 2026-06-08 at 6.07.1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224" y="24688"/>
            <a:ext cx="3300773" cy="509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/>
          <p:cNvSpPr txBox="1"/>
          <p:nvPr>
            <p:ph idx="1" type="body"/>
          </p:nvPr>
        </p:nvSpPr>
        <p:spPr>
          <a:xfrm>
            <a:off x="311600" y="1152475"/>
            <a:ext cx="8661900" cy="3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Azure OCR was selected for its accuracy and reliable confidence scoring, compared to Tesseract.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VLM layer takes advantage of the highest intelligence models currently available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Qwen3 was chosen for its optimal cost-quality balance, compared to other models.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Cache makes the pipeline more efficient at recognizing uncommon terms over time.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Mermaid Diagrams allow diagrams to be digitally visualized, better than cropping the image.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The whole pipeline is relatively inexpensive.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Larger Models handle irrelevant context better than smaller models</a:t>
            </a:r>
            <a:endParaRPr sz="15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As VLM intelligence improves, the cache and OCR layers may become obsolete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0" name="Google Shape;38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Evaluation Analysis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7"/>
          <p:cNvSpPr txBox="1"/>
          <p:nvPr>
            <p:ph idx="2" type="body"/>
          </p:nvPr>
        </p:nvSpPr>
        <p:spPr>
          <a:xfrm>
            <a:off x="4310700" y="342900"/>
            <a:ext cx="4911000" cy="44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OCR alone is insufficient for complex notes</a:t>
            </a:r>
            <a:endParaRPr b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OCR extracts text well but struggles with diagrams, layout, and visual relationships.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LLMs improve document understanding when guided</a:t>
            </a:r>
            <a:endParaRPr b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Combining OCR output with structured prompting enables reconstruction of diagrams and note structure.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Benchmark performance does not always reflect real-world performance</a:t>
            </a:r>
            <a:endParaRPr b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Models advertised with high accuracy can still struggle on handwritten notes, diagrams, and noisy inputs.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Multimodal approaches provide the best results</a:t>
            </a:r>
            <a:endParaRPr b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Combining OCR with vision-language reasoning preserves both textual and visual information well.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386" name="Google Shape;386;p57"/>
          <p:cNvSpPr txBox="1"/>
          <p:nvPr>
            <p:ph type="title"/>
          </p:nvPr>
        </p:nvSpPr>
        <p:spPr>
          <a:xfrm>
            <a:off x="265500" y="-5633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387" name="Google Shape;387;p57"/>
          <p:cNvSpPr txBox="1"/>
          <p:nvPr>
            <p:ph idx="1" type="subTitle"/>
          </p:nvPr>
        </p:nvSpPr>
        <p:spPr>
          <a:xfrm>
            <a:off x="265500" y="1186550"/>
            <a:ext cx="4045200" cy="20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Future work</a:t>
            </a:r>
            <a:r>
              <a:rPr lang="en">
                <a:solidFill>
                  <a:schemeClr val="dk1"/>
                </a:solidFill>
              </a:rPr>
              <a:t>: Explore OCR-free approaches inspired by Donut and Nougat, allowing a vision-language model to directly generate structured notes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88" name="Google Shape;38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875" y="3047950"/>
            <a:ext cx="1642451" cy="164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8"/>
          <p:cNvSpPr txBox="1"/>
          <p:nvPr>
            <p:ph idx="1" type="body"/>
          </p:nvPr>
        </p:nvSpPr>
        <p:spPr>
          <a:xfrm>
            <a:off x="311700" y="3195563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8"/>
          <p:cNvSpPr txBox="1"/>
          <p:nvPr>
            <p:ph type="title"/>
          </p:nvPr>
        </p:nvSpPr>
        <p:spPr>
          <a:xfrm>
            <a:off x="311700" y="1407200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9800"/>
              <a:t>Who </a:t>
            </a:r>
            <a:endParaRPr sz="9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9800"/>
              <a:t>is Miso???</a:t>
            </a:r>
            <a:endParaRPr sz="9800"/>
          </a:p>
        </p:txBody>
      </p:sp>
      <p:sp>
        <p:nvSpPr>
          <p:cNvPr id="395" name="Google Shape;395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6" name="Google Shape;39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8500" y="-43325"/>
            <a:ext cx="3857625" cy="523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7325" y="-43325"/>
            <a:ext cx="3606675" cy="523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8875" y="-43325"/>
            <a:ext cx="3108450" cy="523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9"/>
          <p:cNvSpPr txBox="1"/>
          <p:nvPr>
            <p:ph idx="1" type="subTitle"/>
          </p:nvPr>
        </p:nvSpPr>
        <p:spPr>
          <a:xfrm>
            <a:off x="2583000" y="542600"/>
            <a:ext cx="6128400" cy="63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Any Questions?</a:t>
            </a:r>
            <a:endParaRPr sz="3700"/>
          </a:p>
        </p:txBody>
      </p:sp>
      <p:sp>
        <p:nvSpPr>
          <p:cNvPr id="404" name="Google Shape;404;p59"/>
          <p:cNvSpPr txBox="1"/>
          <p:nvPr>
            <p:ph type="title"/>
          </p:nvPr>
        </p:nvSpPr>
        <p:spPr>
          <a:xfrm>
            <a:off x="265500" y="1173500"/>
            <a:ext cx="2438400" cy="21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05" name="Google Shape;405;p59"/>
          <p:cNvSpPr txBox="1"/>
          <p:nvPr/>
        </p:nvSpPr>
        <p:spPr>
          <a:xfrm>
            <a:off x="5380500" y="4095900"/>
            <a:ext cx="37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Special thanks to Professor Leilani Gilpin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Methodology: </a:t>
            </a:r>
            <a:r>
              <a:rPr lang="en" sz="1720"/>
              <a:t>CRON</a:t>
            </a:r>
            <a:r>
              <a:rPr lang="en" sz="1720"/>
              <a:t> job to combine OCR &amp; LLM capabilities</a:t>
            </a:r>
            <a:r>
              <a:rPr lang="en" sz="2920"/>
              <a:t> </a:t>
            </a:r>
            <a:endParaRPr sz="2920"/>
          </a:p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257175" y="1152475"/>
            <a:ext cx="438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OCR: Optical Character Recognition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</a:rPr>
              <a:t>Goal</a:t>
            </a:r>
            <a:r>
              <a:rPr lang="en" sz="1800">
                <a:solidFill>
                  <a:schemeClr val="dk1"/>
                </a:solidFill>
              </a:rPr>
              <a:t>: Use an OCR to </a:t>
            </a:r>
            <a:r>
              <a:rPr lang="en" sz="1800">
                <a:solidFill>
                  <a:schemeClr val="dk1"/>
                </a:solidFill>
              </a:rPr>
              <a:t>convert</a:t>
            </a:r>
            <a:r>
              <a:rPr lang="en" sz="1800">
                <a:solidFill>
                  <a:schemeClr val="dk1"/>
                </a:solidFill>
              </a:rPr>
              <a:t> images of handwriting into a “textual guess”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APIs: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Azure Vision 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Adobe OCR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Tesseract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LLM: Large Language Model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</a:rPr>
              <a:t>Goal</a:t>
            </a:r>
            <a:r>
              <a:rPr lang="en" sz="1800">
                <a:solidFill>
                  <a:schemeClr val="dk1"/>
                </a:solidFill>
              </a:rPr>
              <a:t>: Feed LLM OCR extracted text along with handwriting images to produce more accurate results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APIs: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Claude API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OpenRouter API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00" y="-73475"/>
            <a:ext cx="1440974" cy="144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5074" y="-91176"/>
            <a:ext cx="1138925" cy="11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>
            <p:ph type="title"/>
          </p:nvPr>
        </p:nvSpPr>
        <p:spPr>
          <a:xfrm>
            <a:off x="304800" y="285750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Base Pipeline</a:t>
            </a:r>
            <a:endParaRPr b="1" sz="3200">
              <a:solidFill>
                <a:srgbClr val="003C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" name="Google Shape;137;p27"/>
          <p:cNvGrpSpPr/>
          <p:nvPr/>
        </p:nvGrpSpPr>
        <p:grpSpPr>
          <a:xfrm>
            <a:off x="304800" y="1047750"/>
            <a:ext cx="2667000" cy="1714500"/>
            <a:chOff x="304800" y="1047750"/>
            <a:chExt cx="2667000" cy="1714500"/>
          </a:xfrm>
        </p:grpSpPr>
        <p:sp>
          <p:nvSpPr>
            <p:cNvPr id="138" name="Google Shape;138;p27"/>
            <p:cNvSpPr/>
            <p:nvPr/>
          </p:nvSpPr>
          <p:spPr>
            <a:xfrm>
              <a:off x="304800" y="1047750"/>
              <a:ext cx="2667000" cy="1714500"/>
            </a:xfrm>
            <a:prstGeom prst="roundRect">
              <a:avLst>
                <a:gd fmla="val 5555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39" name="Google Shape;139;p27"/>
            <p:cNvSpPr txBox="1"/>
            <p:nvPr/>
          </p:nvSpPr>
          <p:spPr>
            <a:xfrm>
              <a:off x="400050" y="117805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2981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folder_open</a:t>
              </a:r>
              <a:endParaRPr sz="2500">
                <a:solidFill>
                  <a:srgbClr val="F2981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40" name="Google Shape;140;p27"/>
            <p:cNvSpPr txBox="1"/>
            <p:nvPr/>
          </p:nvSpPr>
          <p:spPr>
            <a:xfrm>
              <a:off x="400050" y="1571625"/>
              <a:ext cx="2476500" cy="10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3C6C"/>
                  </a:solidFill>
                  <a:latin typeface="Roboto"/>
                  <a:ea typeface="Roboto"/>
                  <a:cs typeface="Roboto"/>
                  <a:sym typeface="Roboto"/>
                </a:rPr>
                <a:t>1. Data Ingestion</a:t>
              </a:r>
              <a:endParaRPr b="1" sz="15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Load handwritten or scanned notes from a targeted image folder.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" name="Google Shape;141;p27"/>
          <p:cNvGrpSpPr/>
          <p:nvPr/>
        </p:nvGrpSpPr>
        <p:grpSpPr>
          <a:xfrm>
            <a:off x="3238500" y="1047750"/>
            <a:ext cx="2667000" cy="1714500"/>
            <a:chOff x="3238500" y="1047750"/>
            <a:chExt cx="2667000" cy="1714500"/>
          </a:xfrm>
        </p:grpSpPr>
        <p:sp>
          <p:nvSpPr>
            <p:cNvPr id="142" name="Google Shape;142;p27"/>
            <p:cNvSpPr/>
            <p:nvPr/>
          </p:nvSpPr>
          <p:spPr>
            <a:xfrm>
              <a:off x="3238500" y="1047750"/>
              <a:ext cx="2667000" cy="1714500"/>
            </a:xfrm>
            <a:prstGeom prst="roundRect">
              <a:avLst>
                <a:gd fmla="val 5555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43" name="Google Shape;143;p27"/>
            <p:cNvSpPr txBox="1"/>
            <p:nvPr/>
          </p:nvSpPr>
          <p:spPr>
            <a:xfrm>
              <a:off x="3333750" y="117805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2981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auto_fix_high</a:t>
              </a:r>
              <a:endParaRPr sz="2500">
                <a:solidFill>
                  <a:srgbClr val="F2981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44" name="Google Shape;144;p27"/>
            <p:cNvSpPr txBox="1"/>
            <p:nvPr/>
          </p:nvSpPr>
          <p:spPr>
            <a:xfrm>
              <a:off x="3333750" y="1571625"/>
              <a:ext cx="2476500" cy="10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3C6C"/>
                  </a:solidFill>
                  <a:latin typeface="Roboto"/>
                  <a:ea typeface="Roboto"/>
                  <a:cs typeface="Roboto"/>
                  <a:sym typeface="Roboto"/>
                </a:rPr>
                <a:t>2. Preprocessing</a:t>
              </a:r>
              <a:endParaRPr b="1" sz="15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Grayscale conversion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Noise reduction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Contrast &amp; Sharpening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Deskewing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" name="Google Shape;145;p27"/>
          <p:cNvGrpSpPr/>
          <p:nvPr/>
        </p:nvGrpSpPr>
        <p:grpSpPr>
          <a:xfrm>
            <a:off x="6172200" y="1047750"/>
            <a:ext cx="2667000" cy="1714500"/>
            <a:chOff x="6172200" y="1047750"/>
            <a:chExt cx="2667000" cy="1714500"/>
          </a:xfrm>
        </p:grpSpPr>
        <p:sp>
          <p:nvSpPr>
            <p:cNvPr id="146" name="Google Shape;146;p27"/>
            <p:cNvSpPr/>
            <p:nvPr/>
          </p:nvSpPr>
          <p:spPr>
            <a:xfrm>
              <a:off x="6172200" y="1047750"/>
              <a:ext cx="2667000" cy="1714500"/>
            </a:xfrm>
            <a:prstGeom prst="roundRect">
              <a:avLst>
                <a:gd fmla="val 5555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47" name="Google Shape;147;p27"/>
            <p:cNvSpPr txBox="1"/>
            <p:nvPr/>
          </p:nvSpPr>
          <p:spPr>
            <a:xfrm>
              <a:off x="6267450" y="117805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2981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document_scanner</a:t>
              </a:r>
              <a:endParaRPr sz="2500">
                <a:solidFill>
                  <a:srgbClr val="F2981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48" name="Google Shape;148;p27"/>
            <p:cNvSpPr txBox="1"/>
            <p:nvPr/>
          </p:nvSpPr>
          <p:spPr>
            <a:xfrm>
              <a:off x="6267450" y="1571625"/>
              <a:ext cx="2476500" cy="10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3C6C"/>
                  </a:solidFill>
                  <a:latin typeface="Roboto"/>
                  <a:ea typeface="Roboto"/>
                  <a:cs typeface="Roboto"/>
                  <a:sym typeface="Roboto"/>
                </a:rPr>
                <a:t>3. OCR Processing</a:t>
              </a:r>
              <a:endParaRPr b="1" sz="15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Extracts text regions into structured JSON including: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5275" lvl="0" marL="457200" rtl="0" algn="l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Roboto"/>
                <a:buChar char="●"/>
              </a:pPr>
              <a:r>
                <a:rPr lang="en" sz="105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detected text</a:t>
              </a:r>
              <a:endParaRPr sz="1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5275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Roboto"/>
                <a:buChar char="●"/>
              </a:pPr>
              <a:r>
                <a:rPr lang="en" sz="105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confidence scores</a:t>
              </a:r>
              <a:endParaRPr sz="1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>
            <a:off x="304800" y="2952750"/>
            <a:ext cx="4134000" cy="1238400"/>
            <a:chOff x="304800" y="2952750"/>
            <a:chExt cx="4134000" cy="1238400"/>
          </a:xfrm>
        </p:grpSpPr>
        <p:sp>
          <p:nvSpPr>
            <p:cNvPr id="150" name="Google Shape;150;p27"/>
            <p:cNvSpPr/>
            <p:nvPr/>
          </p:nvSpPr>
          <p:spPr>
            <a:xfrm>
              <a:off x="304800" y="2952750"/>
              <a:ext cx="4134000" cy="1238400"/>
            </a:xfrm>
            <a:prstGeom prst="roundRect">
              <a:avLst>
                <a:gd fmla="val 7692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51" name="Google Shape;151;p27"/>
            <p:cNvSpPr txBox="1"/>
            <p:nvPr/>
          </p:nvSpPr>
          <p:spPr>
            <a:xfrm>
              <a:off x="400050" y="308305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2981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output</a:t>
              </a:r>
              <a:endParaRPr sz="2500">
                <a:solidFill>
                  <a:srgbClr val="F2981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52" name="Google Shape;152;p27"/>
            <p:cNvSpPr txBox="1"/>
            <p:nvPr/>
          </p:nvSpPr>
          <p:spPr>
            <a:xfrm>
              <a:off x="400050" y="3476625"/>
              <a:ext cx="3943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3C6C"/>
                  </a:solidFill>
                  <a:latin typeface="Roboto"/>
                  <a:ea typeface="Roboto"/>
                  <a:cs typeface="Roboto"/>
                  <a:sym typeface="Roboto"/>
                </a:rPr>
                <a:t>4. LLM Integration</a:t>
              </a:r>
              <a:endParaRPr b="1" sz="15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Interpret OCR output and image, inject detected diagrams/images into JSON text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53" name="Google Shape;153;p27"/>
          <p:cNvPicPr preferRelativeResize="0"/>
          <p:nvPr/>
        </p:nvPicPr>
        <p:blipFill rotWithShape="1">
          <a:blip r:embed="rId4">
            <a:alphaModFix/>
          </a:blip>
          <a:srcRect b="27778" l="0" r="0" t="27778"/>
          <a:stretch/>
        </p:blipFill>
        <p:spPr>
          <a:xfrm>
            <a:off x="6858000" y="4476750"/>
            <a:ext cx="1905000" cy="4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7"/>
          <p:cNvGrpSpPr/>
          <p:nvPr/>
        </p:nvGrpSpPr>
        <p:grpSpPr>
          <a:xfrm>
            <a:off x="4705350" y="2952750"/>
            <a:ext cx="4134000" cy="1238400"/>
            <a:chOff x="4705350" y="2952750"/>
            <a:chExt cx="4134000" cy="1238400"/>
          </a:xfrm>
        </p:grpSpPr>
        <p:sp>
          <p:nvSpPr>
            <p:cNvPr id="155" name="Google Shape;155;p27"/>
            <p:cNvSpPr/>
            <p:nvPr/>
          </p:nvSpPr>
          <p:spPr>
            <a:xfrm>
              <a:off x="4705350" y="2952750"/>
              <a:ext cx="4134000" cy="1238400"/>
            </a:xfrm>
            <a:prstGeom prst="roundRect">
              <a:avLst>
                <a:gd fmla="val 7692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56" name="Google Shape;156;p27"/>
            <p:cNvSpPr txBox="1"/>
            <p:nvPr/>
          </p:nvSpPr>
          <p:spPr>
            <a:xfrm>
              <a:off x="4800600" y="308305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2981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picture_as_pdf</a:t>
              </a:r>
              <a:endParaRPr sz="2500">
                <a:solidFill>
                  <a:srgbClr val="F2981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57" name="Google Shape;157;p27"/>
            <p:cNvSpPr txBox="1"/>
            <p:nvPr/>
          </p:nvSpPr>
          <p:spPr>
            <a:xfrm>
              <a:off x="4800600" y="3476625"/>
              <a:ext cx="3943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3C6C"/>
                  </a:solidFill>
                  <a:latin typeface="Roboto"/>
                  <a:ea typeface="Roboto"/>
                  <a:cs typeface="Roboto"/>
                  <a:sym typeface="Roboto"/>
                </a:rPr>
                <a:t>5. Final Output Generation</a:t>
              </a:r>
              <a:endParaRPr b="1" sz="15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Generate reconstructed PDF, markdown, or Google Doc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Cron Job	</a:t>
            </a:r>
            <a:endParaRPr sz="2720"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374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</a:t>
            </a: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 job: O</a:t>
            </a:r>
            <a:r>
              <a:rPr b="1" lang="en">
                <a:solidFill>
                  <a:schemeClr val="dk1"/>
                </a:solidFill>
              </a:rPr>
              <a:t>uter shell connecting each logic layer, running at automated intervals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automation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system runs itself every day at a scheduled time (9 AM)</a:t>
            </a:r>
            <a:r>
              <a:rPr lang="en">
                <a:solidFill>
                  <a:schemeClr val="dk1"/>
                </a:solidFill>
              </a:rPr>
              <a:t> → user does not need to intervene</a:t>
            </a:r>
            <a:endParaRPr sz="142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8"/>
          <p:cNvSpPr txBox="1"/>
          <p:nvPr>
            <p:ph idx="2" type="body"/>
          </p:nvPr>
        </p:nvSpPr>
        <p:spPr>
          <a:xfrm>
            <a:off x="5314950" y="1066725"/>
            <a:ext cx="35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technical knowledge required after setup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Once configured, the user simply drops images into a folder </a:t>
            </a:r>
            <a:r>
              <a:rPr lang="en">
                <a:solidFill>
                  <a:schemeClr val="dk1"/>
                </a:solidFill>
              </a:rPr>
              <a:t>→ 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handles everything else automatically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9044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24"/>
              <a:buFont typeface="Arial"/>
              <a:buChar char="-"/>
            </a:pPr>
            <a:r>
              <a:rPr b="1" lang="en" sz="142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Scalability:</a:t>
            </a:r>
            <a:r>
              <a:rPr lang="en" sz="142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cron job processes any number of images in a single run</a:t>
            </a:r>
            <a:r>
              <a:rPr lang="en" sz="1424">
                <a:solidFill>
                  <a:schemeClr val="dk1"/>
                </a:solidFill>
              </a:rPr>
              <a:t> → easily scalable to different sets of notes</a:t>
            </a:r>
            <a:endParaRPr sz="142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5918" l="0" r="0" t="0"/>
          <a:stretch/>
        </p:blipFill>
        <p:spPr>
          <a:xfrm>
            <a:off x="4133850" y="1066725"/>
            <a:ext cx="1181100" cy="25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66925" y="687075"/>
            <a:ext cx="3288000" cy="32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380">
                <a:solidFill>
                  <a:schemeClr val="dk1"/>
                </a:solidFill>
              </a:rPr>
              <a:t>Techniques:</a:t>
            </a:r>
            <a:endParaRPr sz="1380">
              <a:solidFill>
                <a:schemeClr val="dk1"/>
              </a:solidFill>
            </a:endParaRPr>
          </a:p>
          <a:p>
            <a:pPr indent="-298768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5"/>
              <a:buFont typeface="Arial"/>
              <a:buChar char="●"/>
            </a:pPr>
            <a:r>
              <a:rPr lang="en" sz="1380">
                <a:solidFill>
                  <a:schemeClr val="dk1"/>
                </a:solidFill>
              </a:rPr>
              <a:t>Convert image to grayscale</a:t>
            </a:r>
            <a:endParaRPr sz="1380">
              <a:solidFill>
                <a:schemeClr val="dk1"/>
              </a:solidFill>
            </a:endParaRPr>
          </a:p>
          <a:p>
            <a:pPr indent="-29876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5"/>
              <a:buFont typeface="Arial"/>
              <a:buChar char="●"/>
            </a:pPr>
            <a:r>
              <a:rPr lang="en" sz="1380">
                <a:solidFill>
                  <a:schemeClr val="dk1"/>
                </a:solidFill>
              </a:rPr>
              <a:t>Remove background noise</a:t>
            </a:r>
            <a:endParaRPr sz="1380">
              <a:solidFill>
                <a:schemeClr val="dk1"/>
              </a:solidFill>
            </a:endParaRPr>
          </a:p>
          <a:p>
            <a:pPr indent="-29876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5"/>
              <a:buFont typeface="Arial"/>
              <a:buChar char="●"/>
            </a:pPr>
            <a:r>
              <a:rPr lang="en" sz="1380">
                <a:solidFill>
                  <a:schemeClr val="dk1"/>
                </a:solidFill>
              </a:rPr>
              <a:t>Apply thresholding/binarization</a:t>
            </a:r>
            <a:endParaRPr sz="1380">
              <a:solidFill>
                <a:schemeClr val="dk1"/>
              </a:solidFill>
            </a:endParaRPr>
          </a:p>
          <a:p>
            <a:pPr indent="-29876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5"/>
              <a:buFont typeface="Arial"/>
              <a:buChar char="●"/>
            </a:pPr>
            <a:r>
              <a:rPr lang="en" sz="1380">
                <a:solidFill>
                  <a:schemeClr val="dk1"/>
                </a:solidFill>
              </a:rPr>
              <a:t>Enhance contrast and sharpness</a:t>
            </a:r>
            <a:endParaRPr sz="1380">
              <a:solidFill>
                <a:schemeClr val="dk1"/>
              </a:solidFill>
            </a:endParaRPr>
          </a:p>
          <a:p>
            <a:pPr indent="-29876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5"/>
              <a:buFont typeface="Arial"/>
              <a:buChar char="●"/>
            </a:pPr>
            <a:r>
              <a:rPr lang="en" sz="1380">
                <a:solidFill>
                  <a:schemeClr val="dk1"/>
                </a:solidFill>
              </a:rPr>
              <a:t>Correct skewed or rotated images</a:t>
            </a:r>
            <a:endParaRPr sz="1380">
              <a:solidFill>
                <a:schemeClr val="dk1"/>
              </a:solidFill>
            </a:endParaRPr>
          </a:p>
          <a:p>
            <a:pPr indent="-29876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5"/>
              <a:buFont typeface="Arial"/>
              <a:buChar char="●"/>
            </a:pPr>
            <a:r>
              <a:rPr lang="en" sz="1380">
                <a:solidFill>
                  <a:schemeClr val="dk1"/>
                </a:solidFill>
              </a:rPr>
              <a:t>Normalize image resolution</a:t>
            </a:r>
            <a:endParaRPr sz="13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380">
                <a:solidFill>
                  <a:schemeClr val="dk1"/>
                </a:solidFill>
              </a:rPr>
              <a:t>Benefits:</a:t>
            </a:r>
            <a:endParaRPr sz="1480">
              <a:solidFill>
                <a:schemeClr val="dk1"/>
              </a:solidFill>
            </a:endParaRPr>
          </a:p>
          <a:p>
            <a:pPr indent="-298768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5"/>
              <a:buFont typeface="Arial"/>
              <a:buChar char="●"/>
            </a:pPr>
            <a:r>
              <a:rPr lang="en" sz="1380">
                <a:solidFill>
                  <a:schemeClr val="dk1"/>
                </a:solidFill>
                <a:highlight>
                  <a:schemeClr val="lt1"/>
                </a:highlight>
              </a:rPr>
              <a:t>improves text visibility</a:t>
            </a:r>
            <a:endParaRPr sz="138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876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5"/>
              <a:buFont typeface="Arial"/>
              <a:buChar char="●"/>
            </a:pPr>
            <a:r>
              <a:rPr lang="en" sz="1380">
                <a:solidFill>
                  <a:schemeClr val="dk1"/>
                </a:solidFill>
                <a:highlight>
                  <a:schemeClr val="lt1"/>
                </a:highlight>
              </a:rPr>
              <a:t>reduces OCR detection errors</a:t>
            </a:r>
            <a:endParaRPr sz="138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876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5"/>
              <a:buFont typeface="Arial"/>
              <a:buChar char="●"/>
            </a:pPr>
            <a:r>
              <a:rPr lang="en" sz="1380">
                <a:solidFill>
                  <a:schemeClr val="dk1"/>
                </a:solidFill>
                <a:highlight>
                  <a:schemeClr val="lt1"/>
                </a:highlight>
              </a:rPr>
              <a:t>increases extraction accuracy</a:t>
            </a:r>
            <a:endParaRPr sz="138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876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5"/>
              <a:buFont typeface="Arial"/>
              <a:buChar char="●"/>
            </a:pPr>
            <a:r>
              <a:rPr lang="en" sz="1380">
                <a:solidFill>
                  <a:schemeClr val="dk1"/>
                </a:solidFill>
                <a:highlight>
                  <a:schemeClr val="lt1"/>
                </a:highlight>
              </a:rPr>
              <a:t>produces cleaner structured output for the LLM</a:t>
            </a:r>
            <a:endParaRPr sz="138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380">
              <a:solidFill>
                <a:schemeClr val="dk1"/>
              </a:solidFill>
            </a:endParaRPr>
          </a:p>
        </p:txBody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11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Preprocessing </a:t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11961" l="10185" r="4940" t="7002"/>
          <a:stretch/>
        </p:blipFill>
        <p:spPr>
          <a:xfrm>
            <a:off x="6522800" y="544000"/>
            <a:ext cx="2540174" cy="328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4">
            <a:alphaModFix/>
          </a:blip>
          <a:srcRect b="12948" l="12201" r="4632" t="6582"/>
          <a:stretch/>
        </p:blipFill>
        <p:spPr>
          <a:xfrm>
            <a:off x="3354925" y="571500"/>
            <a:ext cx="2722675" cy="32279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4" name="Google Shape;174;p29"/>
          <p:cNvSpPr/>
          <p:nvPr/>
        </p:nvSpPr>
        <p:spPr>
          <a:xfrm>
            <a:off x="6010475" y="2583950"/>
            <a:ext cx="572400" cy="23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 title="Screenshot 2026-06-06 at 10.40.08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620" r="0" t="0"/>
          <a:stretch/>
        </p:blipFill>
        <p:spPr>
          <a:xfrm>
            <a:off x="38463" y="0"/>
            <a:ext cx="9067075" cy="4467500"/>
          </a:xfrm>
          <a:prstGeom prst="rect">
            <a:avLst/>
          </a:prstGeom>
        </p:spPr>
      </p:pic>
      <p:sp>
        <p:nvSpPr>
          <p:cNvPr id="180" name="Google Shape;180;p30"/>
          <p:cNvSpPr txBox="1"/>
          <p:nvPr>
            <p:ph type="title"/>
          </p:nvPr>
        </p:nvSpPr>
        <p:spPr>
          <a:xfrm>
            <a:off x="38475" y="0"/>
            <a:ext cx="401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Tesseract: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0" y="899700"/>
            <a:ext cx="4011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was promised: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249075"/>
            <a:ext cx="401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Real Performance </a:t>
            </a:r>
            <a:endParaRPr sz="2720"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961200"/>
            <a:ext cx="4011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80"/>
              <a:t>Tesseract Output</a:t>
            </a:r>
            <a:endParaRPr sz="158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(0) REFERENCE THE PAGE AND CHAPTER FROM THE TEXTBOOK AND |</a:t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TE DATE.</a:t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stim THROUGH THE CHAPTER YOU WANT: TO SUMMORISE</a:t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“&gt; SAE Dab ee feaihecees teat Ea ca</a:t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@. summarise ACH SECTION. IN YOUR OWN NORDS OM. STICKY.</a:t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NOTES.</a:t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Sea = KOA 100A; impoe TAT CONCEPTS: &amp; 10e0S..</a:t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GE - rect QuoTes 4</a:t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‘&gt; SNR Yorn. COMGAPTE ron mE DerwarTiONS .</a:t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 were. wm woer cowese sevrences =</a:t>
            </a:r>
            <a:endParaRPr sz="111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5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18"/>
              <a:buFont typeface="Arial"/>
              <a:buAutoNum type="alphaLcPeriod"/>
            </a:pPr>
            <a:r>
              <a:rPr lang="en" sz="111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THE, SHoeTER THE Sevreniees. THE EARICR HOU WiLL</a:t>
            </a:r>
            <a:endParaRPr sz="1395"/>
          </a:p>
        </p:txBody>
      </p:sp>
      <p:sp>
        <p:nvSpPr>
          <p:cNvPr id="188" name="Google Shape;188;p31"/>
          <p:cNvSpPr/>
          <p:nvPr>
            <p:ph idx="2" type="pic"/>
          </p:nvPr>
        </p:nvSpPr>
        <p:spPr>
          <a:xfrm>
            <a:off x="4584000" y="0"/>
            <a:ext cx="4560000" cy="5143500"/>
          </a:xfrm>
          <a:prstGeom prst="rect">
            <a:avLst/>
          </a:prstGeom>
        </p:spPr>
      </p:sp>
      <p:pic>
        <p:nvPicPr>
          <p:cNvPr id="189" name="Google Shape;189;p31"/>
          <p:cNvPicPr preferRelativeResize="0"/>
          <p:nvPr/>
        </p:nvPicPr>
        <p:blipFill rotWithShape="1">
          <a:blip r:embed="rId3">
            <a:alphaModFix/>
          </a:blip>
          <a:srcRect b="4131" l="10185" r="4940" t="3661"/>
          <a:stretch/>
        </p:blipFill>
        <p:spPr>
          <a:xfrm>
            <a:off x="4629025" y="0"/>
            <a:ext cx="4559999" cy="546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