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Old Standard TT"/>
      <p:regular r:id="rId23"/>
      <p:bold r:id="rId24"/>
      <p: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OldStandardTT-bold.fntdata"/><Relationship Id="rId23" Type="http://schemas.openxmlformats.org/officeDocument/2006/relationships/font" Target="fonts/OldStandardT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ldStandardT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ee8dc4a062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ee8dc4a062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ee8dc4a062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ee8dc4a062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ea2773aa90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ea2773aa90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ee8dc4a062_2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ee8dc4a062_2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https://lightgbm.readthedocs.io/en/latest/index.html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ee8dc4a062_2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ee8dc4a062_2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Event queue advances virtual clock</a:t>
            </a:r>
            <a:endParaRPr sz="16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ee8dc4a062_2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ee8dc4a062_2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ee8dc4a062_2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ee8dc4a062_2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ee8dc4a062_2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ee8dc4a062_2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ea2773aa9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ea2773aa9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ea2773aa9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ea2773aa9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ee8dc4a06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ee8dc4a0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ee8dc4a062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ee8dc4a062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a2773aa90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ea2773aa90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ea2773aa90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ea2773aa90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ea2773aa9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ea2773aa9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ea2773aa90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ea2773aa9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Learned Per-Link Cache Lifetime for DSR in ns3 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Alec Raymond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Node mobility determines link breaks</a:t>
            </a:r>
            <a:endParaRPr/>
          </a:p>
        </p:txBody>
      </p:sp>
      <p:pic>
        <p:nvPicPr>
          <p:cNvPr id="127" name="Google Shape;127;p22" title="why_position.png"/>
          <p:cNvPicPr preferRelativeResize="0"/>
          <p:nvPr/>
        </p:nvPicPr>
        <p:blipFill rotWithShape="1">
          <a:blip r:embed="rId3">
            <a:alphaModFix/>
          </a:blip>
          <a:srcRect b="33995" l="0" r="0" t="8649"/>
          <a:stretch/>
        </p:blipFill>
        <p:spPr>
          <a:xfrm>
            <a:off x="0" y="1314150"/>
            <a:ext cx="9144003" cy="295002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/>
          <p:nvPr/>
        </p:nvSpPr>
        <p:spPr>
          <a:xfrm>
            <a:off x="5388875" y="3763400"/>
            <a:ext cx="683400" cy="879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29" name="Google Shape;129;p22" title="why_position.png"/>
          <p:cNvPicPr preferRelativeResize="0"/>
          <p:nvPr/>
        </p:nvPicPr>
        <p:blipFill rotWithShape="1">
          <a:blip r:embed="rId4">
            <a:alphaModFix/>
          </a:blip>
          <a:srcRect b="33806" l="0" r="0" t="8839"/>
          <a:stretch/>
        </p:blipFill>
        <p:spPr>
          <a:xfrm>
            <a:off x="0" y="1407125"/>
            <a:ext cx="9144003" cy="295002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/>
          <p:nvPr/>
        </p:nvSpPr>
        <p:spPr>
          <a:xfrm>
            <a:off x="6009550" y="3368125"/>
            <a:ext cx="638400" cy="23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31" name="Google Shape;131;p22"/>
          <p:cNvSpPr/>
          <p:nvPr/>
        </p:nvSpPr>
        <p:spPr>
          <a:xfrm>
            <a:off x="7021000" y="2641475"/>
            <a:ext cx="638400" cy="127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GPS Simulation and Propagation</a:t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Each node maintains in its cache the (position, velocity) of every other node with the most recent observation time.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For each packet it sends, it attaches to the header its own position and velocity.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The position is muddied with </a:t>
            </a:r>
            <a:r>
              <a:rPr lang="en" sz="1500"/>
              <a:t>Gaussian</a:t>
            </a:r>
            <a:r>
              <a:rPr lang="en" sz="1500"/>
              <a:t> error to simulate GPS error, velocity isn’t changed</a:t>
            </a:r>
            <a:endParaRPr sz="15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It also attaches all of the positions and velocities it knows of other nodes, as well as </a:t>
            </a:r>
            <a:r>
              <a:rPr lang="en"/>
              <a:t>when</a:t>
            </a:r>
            <a:r>
              <a:rPr lang="en"/>
              <a:t> they were observed.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This allows gossip to propagate of where nodes are and where they are going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Continuous Keep or Kill</a:t>
            </a:r>
            <a:endParaRPr/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311700" y="1171600"/>
            <a:ext cx="30018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Having learning </a:t>
            </a:r>
            <a:r>
              <a:rPr lang="en"/>
              <a:t>distributed per node allows us to make a key improvement over setting a static TTL.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We can continuously predict the probability of a break, and adjust the TTL prediction.</a:t>
            </a:r>
            <a:endParaRPr/>
          </a:p>
        </p:txBody>
      </p:sp>
      <p:pic>
        <p:nvPicPr>
          <p:cNvPr id="144" name="Google Shape;144;p24" title="keep_or_kil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5838" y="1266150"/>
            <a:ext cx="5578173" cy="32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LightGBM</a:t>
            </a:r>
            <a:endParaRPr/>
          </a:p>
        </p:txBody>
      </p:sp>
      <p:pic>
        <p:nvPicPr>
          <p:cNvPr id="150" name="Google Shape;150;p25" title="lightgbm.png"/>
          <p:cNvPicPr preferRelativeResize="0"/>
          <p:nvPr/>
        </p:nvPicPr>
        <p:blipFill rotWithShape="1">
          <a:blip r:embed="rId3">
            <a:alphaModFix/>
          </a:blip>
          <a:srcRect b="25864" l="0" r="17621" t="14460"/>
          <a:stretch/>
        </p:blipFill>
        <p:spPr>
          <a:xfrm>
            <a:off x="2007125" y="749850"/>
            <a:ext cx="7211126" cy="293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311700" y="1202000"/>
            <a:ext cx="3741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 Gradient-Boosting Machine is an “efficient tree based learning algorithm for large scale data”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Each tree is trained to follow the gradient of the loss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Since it uses a bunch of decision trees, inference is just a bunch of comparisons and additions, making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ns3 Simulation Scenarios</a:t>
            </a:r>
            <a:endParaRPr/>
          </a:p>
        </p:txBody>
      </p:sp>
      <p:pic>
        <p:nvPicPr>
          <p:cNvPr id="157" name="Google Shape;157;p26" title="ns3_setup.png"/>
          <p:cNvPicPr preferRelativeResize="0"/>
          <p:nvPr/>
        </p:nvPicPr>
        <p:blipFill rotWithShape="1">
          <a:blip r:embed="rId3">
            <a:alphaModFix/>
          </a:blip>
          <a:srcRect b="15682" l="0" r="0" t="32700"/>
          <a:stretch/>
        </p:blipFill>
        <p:spPr>
          <a:xfrm>
            <a:off x="0" y="1682075"/>
            <a:ext cx="9144003" cy="26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/>
        </p:nvSpPr>
        <p:spPr>
          <a:xfrm>
            <a:off x="2529450" y="1011775"/>
            <a:ext cx="40851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Discrete-Event Network Simulator</a:t>
            </a:r>
            <a:endParaRPr sz="1800">
              <a:solidFill>
                <a:schemeClr val="accent2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59" name="Google Shape;159;p26"/>
          <p:cNvSpPr/>
          <p:nvPr/>
        </p:nvSpPr>
        <p:spPr>
          <a:xfrm>
            <a:off x="3521375" y="3175000"/>
            <a:ext cx="461700" cy="16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20</a:t>
            </a:r>
            <a:endParaRPr sz="1000">
              <a:solidFill>
                <a:srgbClr val="43434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165" name="Google Shape;165;p27" title="gps_final_results.png"/>
          <p:cNvPicPr preferRelativeResize="0"/>
          <p:nvPr/>
        </p:nvPicPr>
        <p:blipFill rotWithShape="1">
          <a:blip r:embed="rId3">
            <a:alphaModFix/>
          </a:blip>
          <a:srcRect b="0" l="0" r="0" t="10072"/>
          <a:stretch/>
        </p:blipFill>
        <p:spPr>
          <a:xfrm>
            <a:off x="41425" y="1155225"/>
            <a:ext cx="5663748" cy="357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 title="gps_learned_vs_le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2775" y="1155225"/>
            <a:ext cx="3531214" cy="357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72" name="Google Shape;172;p28"/>
          <p:cNvSpPr txBox="1"/>
          <p:nvPr>
            <p:ph idx="1" type="body"/>
          </p:nvPr>
        </p:nvSpPr>
        <p:spPr>
          <a:xfrm>
            <a:off x="311700" y="1161780"/>
            <a:ext cx="8520600" cy="3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biggest limitation is the reliance on GPS data, many nodes do not have GPS capabilities.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cache lifetime is a rather minor statistic for reactive MANET protocols, especially AODV, because the route rediscovery is such a huge part of these protocols.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By propagating GPS data, I was able to match, and maybe slightly improve upon prior methods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This could have some applications in VANETs, but my predictor needs to improve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 need to better understand the current </a:t>
            </a:r>
            <a:r>
              <a:rPr lang="en"/>
              <a:t>landscape</a:t>
            </a:r>
            <a:r>
              <a:rPr lang="en"/>
              <a:t> of VANET GPS based protocols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Online prediction could tune model performance to the current network landscape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MANETs and Cached Routes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5403275" y="1171600"/>
            <a:ext cx="34290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MANET has no infrastructure, and nodes act as routers. Mobility constantly breaks links.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Each cached route has a lifetime, how long you can trust it before assuming it is stale.</a:t>
            </a:r>
            <a:endParaRPr/>
          </a:p>
        </p:txBody>
      </p:sp>
      <p:pic>
        <p:nvPicPr>
          <p:cNvPr id="67" name="Google Shape;67;p14" title="slide01_manet.png"/>
          <p:cNvPicPr preferRelativeResize="0"/>
          <p:nvPr/>
        </p:nvPicPr>
        <p:blipFill rotWithShape="1">
          <a:blip r:embed="rId3">
            <a:alphaModFix/>
          </a:blip>
          <a:srcRect b="7747" l="5925" r="18312" t="20783"/>
          <a:stretch/>
        </p:blipFill>
        <p:spPr>
          <a:xfrm>
            <a:off x="0" y="1403525"/>
            <a:ext cx="5314200" cy="29333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118750" y="4482925"/>
            <a:ext cx="88917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Can you learn to predict that lifetime, based on what a node can observe?</a:t>
            </a:r>
            <a:endParaRPr b="1" sz="2000">
              <a:solidFill>
                <a:schemeClr val="dk2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Reactive Routing Protocols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71600"/>
            <a:ext cx="49302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AODV: Table with next hop per destination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DSR: Cache of many multi hop routes, meaning it has many redundant routes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Each of these tables contains a TTL which removes a route from the cache after it has been in the cache for a certain amount of time.</a:t>
            </a:r>
            <a:endParaRPr/>
          </a:p>
        </p:txBody>
      </p:sp>
      <p:pic>
        <p:nvPicPr>
          <p:cNvPr id="75" name="Google Shape;75;p15" title="aodv_vs_dsr_tab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7025" y="0"/>
            <a:ext cx="3696974" cy="501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TTL isn’t the only signal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71600"/>
            <a:ext cx="3309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RERRs propagate differently in AODV and DSR.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If a link in AODV breaks, every </a:t>
            </a:r>
            <a:r>
              <a:rPr lang="en"/>
              <a:t>predecessor</a:t>
            </a:r>
            <a:r>
              <a:rPr lang="en"/>
              <a:t> is told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If a link in DSR breaks, the DSR is not </a:t>
            </a:r>
            <a:r>
              <a:rPr lang="en"/>
              <a:t>guaranteed</a:t>
            </a:r>
            <a:r>
              <a:rPr lang="en"/>
              <a:t> to cascade to every node which contains that link. This leads to stale</a:t>
            </a:r>
            <a:endParaRPr/>
          </a:p>
        </p:txBody>
      </p:sp>
      <p:pic>
        <p:nvPicPr>
          <p:cNvPr id="82" name="Google Shape;82;p16" title="rerr_aodv_vs_dsr.png"/>
          <p:cNvPicPr preferRelativeResize="0"/>
          <p:nvPr/>
        </p:nvPicPr>
        <p:blipFill rotWithShape="1">
          <a:blip r:embed="rId3">
            <a:alphaModFix/>
          </a:blip>
          <a:srcRect b="0" l="0" r="6262" t="0"/>
          <a:stretch/>
        </p:blipFill>
        <p:spPr>
          <a:xfrm>
            <a:off x="3722550" y="1772225"/>
            <a:ext cx="5421450" cy="325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Stal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 title="stale_pool.png"/>
          <p:cNvPicPr preferRelativeResize="0"/>
          <p:nvPr/>
        </p:nvPicPr>
        <p:blipFill rotWithShape="1">
          <a:blip r:embed="rId3">
            <a:alphaModFix/>
          </a:blip>
          <a:srcRect b="27130" l="0" r="0" t="0"/>
          <a:stretch/>
        </p:blipFill>
        <p:spPr>
          <a:xfrm>
            <a:off x="0" y="561325"/>
            <a:ext cx="9144003" cy="374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ACTIVE_ROUTE_TIMEOUT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71600"/>
            <a:ext cx="3681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tried many different AODV route timeouts, and they barely affected Packet Delivery Ratio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With or without link layer feedback, changing timeout didn’t meaningfully affect network performance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31035" l="12507" r="14987" t="15923"/>
          <a:stretch/>
        </p:blipFill>
        <p:spPr>
          <a:xfrm>
            <a:off x="3743002" y="2571750"/>
            <a:ext cx="5347172" cy="2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4499525" y="2214600"/>
            <a:ext cx="39474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AODV: Route Timeout vs. Delivery</a:t>
            </a:r>
            <a:endParaRPr sz="1800">
              <a:solidFill>
                <a:schemeClr val="dk2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5083050" y="1108200"/>
            <a:ext cx="35901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PDR = # of packets </a:t>
            </a: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received /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# of packets sent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DSR</a:t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1171600"/>
            <a:ext cx="3354900" cy="36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cache lifetime meaningfully affects the performance of DSR, because stale routes pile up.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Here we isolated the initialization lifetime, setting UseExtends = 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This allows us to see the real </a:t>
            </a:r>
            <a:r>
              <a:rPr lang="en"/>
              <a:t>significance</a:t>
            </a:r>
            <a:r>
              <a:rPr lang="en"/>
              <a:t> of different cache lifetimes.</a:t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 b="17799" l="13975" r="16046" t="16155"/>
          <a:stretch/>
        </p:blipFill>
        <p:spPr>
          <a:xfrm>
            <a:off x="3436200" y="1599500"/>
            <a:ext cx="5707800" cy="339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4093175" y="1016850"/>
            <a:ext cx="44664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4352675" y="1262900"/>
            <a:ext cx="39474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DSR</a:t>
            </a:r>
            <a:r>
              <a:rPr lang="en" sz="180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: Route Timeout vs. Delivery</a:t>
            </a:r>
            <a:endParaRPr sz="1800">
              <a:solidFill>
                <a:schemeClr val="dk2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4417525" y="221800"/>
            <a:ext cx="35901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overhead</a:t>
            </a: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= # of transmissions /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     # of packets </a:t>
            </a: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received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Constant Cache Lifetimes</a:t>
            </a:r>
            <a:endParaRPr/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However, a single global constant can’t fit the </a:t>
            </a:r>
            <a:r>
              <a:rPr lang="en"/>
              <a:t>spread</a:t>
            </a:r>
            <a:r>
              <a:rPr lang="en"/>
              <a:t> of true link lifetimes: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 vanilla DSR, UseExtends extends a link’s lifetime as it is used (x4, /2)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 2001, Liang &amp; Haas created an analytical solution where they derived the optimal link lifetime. It calculates per route TTL by route hop count, otherwise treating every node as identical.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What doesn’t exist is a per link solution: Can you based on the statistics available to a node, calculate a lifetime for the statistics each node knows about that link?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Potentially Learnable Metrics</a:t>
            </a:r>
            <a:endParaRPr/>
          </a:p>
        </p:txBody>
      </p:sp>
      <p:pic>
        <p:nvPicPr>
          <p:cNvPr id="120" name="Google Shape;120;p21" title="slide6_node_statistics.png"/>
          <p:cNvPicPr preferRelativeResize="0"/>
          <p:nvPr/>
        </p:nvPicPr>
        <p:blipFill rotWithShape="1">
          <a:blip r:embed="rId3">
            <a:alphaModFix/>
          </a:blip>
          <a:srcRect b="8300" l="0" r="0" t="15137"/>
          <a:stretch/>
        </p:blipFill>
        <p:spPr>
          <a:xfrm>
            <a:off x="553650" y="1058225"/>
            <a:ext cx="8036700" cy="39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/>
          <p:nvPr/>
        </p:nvSpPr>
        <p:spPr>
          <a:xfrm>
            <a:off x="5522625" y="4155550"/>
            <a:ext cx="2127600" cy="226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