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Old Standard TT"/>
      <p:regular r:id="rId28"/>
      <p:bold r:id="rId29"/>
      <p:italic r:id="rId30"/>
    </p:embeddedFont>
    <p:embeddedFont>
      <p:font typeface="Roboto Mon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D688B5A-A240-49EC-BA17-BFB3134CB540}">
  <a:tblStyle styleId="{ED688B5A-A240-49EC-BA17-BFB3134CB54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OldStandardTT-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ldStandardTT-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Mono-regular.fntdata"/><Relationship Id="rId30" Type="http://schemas.openxmlformats.org/officeDocument/2006/relationships/font" Target="fonts/OldStandardTT-italic.fntdata"/><Relationship Id="rId11" Type="http://schemas.openxmlformats.org/officeDocument/2006/relationships/slide" Target="slides/slide5.xml"/><Relationship Id="rId33" Type="http://schemas.openxmlformats.org/officeDocument/2006/relationships/font" Target="fonts/RobotoMono-italic.fntdata"/><Relationship Id="rId10" Type="http://schemas.openxmlformats.org/officeDocument/2006/relationships/slide" Target="slides/slide4.xml"/><Relationship Id="rId32" Type="http://schemas.openxmlformats.org/officeDocument/2006/relationships/font" Target="fonts/RobotoMono-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RobotoMono-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eb3d76f795_16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eb3d76f795_16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Strong answers to encourage: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  - "Topology is too dynamic" → headline reason. Confirm and elaborate.</a:t>
            </a:r>
            <a:endParaRPr/>
          </a:p>
          <a:p>
            <a:pPr indent="0" lvl="0" marL="0" rtl="0" algn="l">
              <a:spcBef>
                <a:spcPts val="0"/>
              </a:spcBef>
              <a:spcAft>
                <a:spcPts val="0"/>
              </a:spcAft>
              <a:buClr>
                <a:schemeClr val="dk1"/>
              </a:buClr>
              <a:buSzPts val="1100"/>
              <a:buFont typeface="Arial"/>
              <a:buNone/>
            </a:pPr>
            <a:r>
              <a:rPr lang="en"/>
              <a:t>  - "You don't know the availability ahead of time" → excellent. This is the subtle one that most students miss.</a:t>
            </a:r>
            <a:endParaRPr/>
          </a:p>
          <a:p>
            <a:pPr indent="0" lvl="0" marL="0" rtl="0" algn="l">
              <a:spcBef>
                <a:spcPts val="0"/>
              </a:spcBef>
              <a:spcAft>
                <a:spcPts val="0"/>
              </a:spcAft>
              <a:buClr>
                <a:schemeClr val="dk1"/>
              </a:buClr>
              <a:buSzPts val="1100"/>
              <a:buFont typeface="Arial"/>
              <a:buNone/>
            </a:pPr>
            <a:r>
              <a:rPr lang="en"/>
              <a:t>  - "You'd have to re-run Dijkstra constantly" → the scale point. Acknowledge.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  Answers to gently correct: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  - "Tree search doesn't work on hypergraphs" → "Actually it does. The paper even constructs the tree in Figure 3. The</a:t>
            </a:r>
            <a:endParaRPr/>
          </a:p>
          <a:p>
            <a:pPr indent="0" lvl="0" marL="0" rtl="0" algn="l">
              <a:spcBef>
                <a:spcPts val="0"/>
              </a:spcBef>
              <a:spcAft>
                <a:spcPts val="0"/>
              </a:spcAft>
              <a:buClr>
                <a:schemeClr val="dk1"/>
              </a:buClr>
              <a:buSzPts val="1100"/>
              <a:buFont typeface="Arial"/>
              <a:buNone/>
            </a:pPr>
            <a:r>
              <a:rPr lang="en"/>
              <a:t>  issue isn't computability — it's that classical algorithms finish too late."</a:t>
            </a:r>
            <a:endParaRPr/>
          </a:p>
          <a:p>
            <a:pPr indent="0" lvl="0" marL="0" rtl="0" algn="l">
              <a:spcBef>
                <a:spcPts val="0"/>
              </a:spcBef>
              <a:spcAft>
                <a:spcPts val="0"/>
              </a:spcAft>
              <a:buClr>
                <a:schemeClr val="dk1"/>
              </a:buClr>
              <a:buSzPts val="1100"/>
              <a:buFont typeface="Arial"/>
              <a:buNone/>
            </a:pPr>
            <a:r>
              <a:rPr lang="en"/>
              <a:t>  - "It's NP-hard" → "For a single source-destination pair with the scalar w(e), it's polynomial. Multi-criteria or</a:t>
            </a:r>
            <a:endParaRPr/>
          </a:p>
          <a:p>
            <a:pPr indent="0" lvl="0" marL="0" rtl="0" algn="l">
              <a:spcBef>
                <a:spcPts val="0"/>
              </a:spcBef>
              <a:spcAft>
                <a:spcPts val="0"/>
              </a:spcAft>
              <a:buClr>
                <a:schemeClr val="dk1"/>
              </a:buClr>
              <a:buSzPts val="1100"/>
              <a:buFont typeface="Arial"/>
              <a:buNone/>
            </a:pPr>
            <a:r>
              <a:rPr lang="en"/>
              <a:t>  multi-commodity arguments would make it NP-hard, but the paper collapsed to a scalar."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  Answers worth exploring: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  - "Hypergraph shortest path is harder than graph shortest path" → "Slightly — there are polynomial algorithms but they're</a:t>
            </a:r>
            <a:endParaRPr/>
          </a:p>
          <a:p>
            <a:pPr indent="0" lvl="0" marL="0" rtl="0" algn="l">
              <a:spcBef>
                <a:spcPts val="0"/>
              </a:spcBef>
              <a:spcAft>
                <a:spcPts val="0"/>
              </a:spcAft>
              <a:buClr>
                <a:schemeClr val="dk1"/>
              </a:buClr>
              <a:buSzPts val="1100"/>
              <a:buFont typeface="Arial"/>
              <a:buNone/>
            </a:pPr>
            <a:r>
              <a:rPr lang="en"/>
              <a:t>   less standardized than Dijkstra. Acknowledged, but it's not the load-bearing reason."</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eb3d76f795_16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eb3d76f795_16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eb3d76f795_16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eb3d76f795_16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eb3d76f795_16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eb3d76f795_16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eb3d76f795_16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eb3d76f795_16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Convolution is good for recognizing patterns (matrix rendered as an image)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GRU carries a hidden state (the memory of previous temporal changes) which allows it to understand patterns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output layer is a routing action (which hyperedge sequence to take)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eb3d76f795_16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eb3d76f795_16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DDPG: Q is learned by regressing the critic toward </a:t>
            </a:r>
            <a:r>
              <a:rPr lang="en">
                <a:solidFill>
                  <a:srgbClr val="188038"/>
                </a:solidFill>
                <a:latin typeface="Roboto Mono"/>
                <a:ea typeface="Roboto Mono"/>
                <a:cs typeface="Roboto Mono"/>
                <a:sym typeface="Roboto Mono"/>
              </a:rPr>
              <a:t>r + γ·Q'(s′, μ'(s′))</a:t>
            </a:r>
            <a:r>
              <a:rPr lang="en">
                <a:solidFill>
                  <a:schemeClr val="dk1"/>
                </a:solidFill>
              </a:rPr>
              <a:t> — the reward plus the discounted value of the next state, where the actor picks the next action so you avoid the intractable max over continuous actions.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eb3d76f795_14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eb3d76f795_14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Latency and Throughput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eb3d76f795_16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eb3d76f795_16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eb3d76f795_16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eb3d76f795_16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eb3d76f795_16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eb3d76f795_16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the new LPs are solved, which gives the training data for SPCDNet^R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eb3d76f795_16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eb3d76f795_16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1000"/>
              </a:spcBef>
              <a:spcAft>
                <a:spcPts val="1000"/>
              </a:spcAft>
              <a:buNone/>
            </a:pPr>
            <a:r>
              <a:rPr lang="en" sz="1200">
                <a:solidFill>
                  <a:srgbClr val="333333"/>
                </a:solidFill>
              </a:rPr>
              <a:t>No fixed infrastructure: Each node acts as a router, nodes can join and leave freely, routing becomes much more challenging because the network topology changes dynamically, links are unstable,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eb3d76f795_16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eb3d76f795_16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networking and in general, ML is about finding interesting ways of organizing a problem into subproblems which lend themselves to certain ML architectures.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eb3d76f795_16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eb3d76f795_16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eb3d76f795_16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eb3d76f795_16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1000"/>
              </a:spcBef>
              <a:spcAft>
                <a:spcPts val="0"/>
              </a:spcAft>
              <a:buNone/>
            </a:pPr>
            <a:r>
              <a:t/>
            </a:r>
            <a:endParaRPr/>
          </a:p>
          <a:p>
            <a:pPr indent="0" lvl="0" marL="0" rtl="0" algn="l">
              <a:lnSpc>
                <a:spcPct val="115000"/>
              </a:lnSpc>
              <a:spcBef>
                <a:spcPts val="1200"/>
              </a:spcBef>
              <a:spcAft>
                <a:spcPts val="0"/>
              </a:spcAft>
              <a:buNone/>
            </a:pPr>
            <a:r>
              <a:rPr lang="en"/>
              <a:t>Traditional MANET routing protocols such as AODV, OLSR, and DSDV  make routing decisions based on manually designed metrics and heuristics, such as …..</a:t>
            </a:r>
            <a:endParaRPr/>
          </a:p>
          <a:p>
            <a:pPr indent="0" lvl="0" marL="0" rtl="0" algn="l">
              <a:lnSpc>
                <a:spcPct val="115000"/>
              </a:lnSpc>
              <a:spcBef>
                <a:spcPts val="1200"/>
              </a:spcBef>
              <a:spcAft>
                <a:spcPts val="0"/>
              </a:spcAft>
              <a:buNone/>
            </a:pPr>
            <a:r>
              <a:rPr lang="en"/>
              <a:t>…</a:t>
            </a:r>
            <a:endParaRPr/>
          </a:p>
          <a:p>
            <a:pPr indent="0" lvl="0" marL="0" rtl="0" algn="l">
              <a:lnSpc>
                <a:spcPct val="115000"/>
              </a:lnSpc>
              <a:spcBef>
                <a:spcPts val="1200"/>
              </a:spcBef>
              <a:spcAft>
                <a:spcPts val="0"/>
              </a:spcAft>
              <a:buClr>
                <a:schemeClr val="dk1"/>
              </a:buClr>
              <a:buSzPts val="1100"/>
              <a:buFont typeface="Arial"/>
              <a:buNone/>
            </a:pPr>
            <a:r>
              <a:rPr lang="en"/>
              <a:t>These protocols work well in specific scenarios, but may not generalize well to different network conditions.</a:t>
            </a:r>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eb3d76f795_16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eb3d76f795_16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500"/>
              <a:t>Instead of relying on fixed heuristics, machine learning approaches can incorporate richer network information into routing decisions.</a:t>
            </a:r>
            <a:endParaRPr sz="1500"/>
          </a:p>
          <a:p>
            <a:pPr indent="0" lvl="0" marL="0" rtl="0" algn="l">
              <a:lnSpc>
                <a:spcPct val="115000"/>
              </a:lnSpc>
              <a:spcBef>
                <a:spcPts val="1200"/>
              </a:spcBef>
              <a:spcAft>
                <a:spcPts val="0"/>
              </a:spcAft>
              <a:buClr>
                <a:schemeClr val="dk1"/>
              </a:buClr>
              <a:buSzPts val="1100"/>
              <a:buFont typeface="Arial"/>
              <a:buNone/>
            </a:pPr>
            <a:r>
              <a:rPr lang="en" sz="1500"/>
              <a:t>For example, some methods focus on temporal information and try to learn how network conditions evolve over time. Others use graph or hypergraph structures to capture more complex relationships between nodes. Some approaches also attempt to approximate computationally difficult optimization problems in real time.</a:t>
            </a:r>
            <a:endParaRPr sz="1500"/>
          </a:p>
          <a:p>
            <a:pPr indent="0" lvl="0" marL="0" rtl="0" algn="l">
              <a:lnSpc>
                <a:spcPct val="115000"/>
              </a:lnSpc>
              <a:spcBef>
                <a:spcPts val="1200"/>
              </a:spcBef>
              <a:spcAft>
                <a:spcPts val="0"/>
              </a:spcAft>
              <a:buClr>
                <a:schemeClr val="dk1"/>
              </a:buClr>
              <a:buSzPts val="1100"/>
              <a:buFont typeface="Arial"/>
              <a:buNone/>
            </a:pPr>
            <a:r>
              <a:rPr lang="en" sz="1500"/>
              <a:t>Overall, the key idea of ML is to make routing more adaptive and data-driven.</a:t>
            </a:r>
            <a:endParaRPr sz="1500"/>
          </a:p>
          <a:p>
            <a:pPr indent="0" lvl="0" marL="0" rtl="0" algn="l">
              <a:spcBef>
                <a:spcPts val="12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eb3d76f795_4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eb3d76f795_4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eb3d76f795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eb3d76f795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eb3d76f795_16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eb3d76f795_16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eb3d76f795_15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eb3d76f795_15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eb3d76f795_16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eb3d76f795_16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ted (g3a8c8058e4f_24_0)">
  <p:cSld name="Generated (g3a8c8058e4f_24_0)">
    <p:spTree>
      <p:nvGrpSpPr>
        <p:cNvPr id="55" name="Shape 5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9" name="Shape 59"/>
        <p:cNvGrpSpPr/>
        <p:nvPr/>
      </p:nvGrpSpPr>
      <p:grpSpPr>
        <a:xfrm>
          <a:off x="0" y="0"/>
          <a:ext cx="0" cy="0"/>
          <a:chOff x="0" y="0"/>
          <a:chExt cx="0" cy="0"/>
        </a:xfrm>
      </p:grpSpPr>
      <p:sp>
        <p:nvSpPr>
          <p:cNvPr id="60" name="Google Shape;60;p14"/>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lt1"/>
                </a:solidFill>
              </a:rPr>
              <a:t>Machine Learning for MANETs </a:t>
            </a:r>
            <a:endParaRPr>
              <a:solidFill>
                <a:schemeClr val="lt1"/>
              </a:solidFill>
            </a:endParaRPr>
          </a:p>
        </p:txBody>
      </p:sp>
      <p:sp>
        <p:nvSpPr>
          <p:cNvPr id="61" name="Google Shape;61;p14"/>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By A</a:t>
            </a:r>
            <a:r>
              <a:rPr lang="en"/>
              <a:t>lec Raymond</a:t>
            </a:r>
            <a:endParaRPr/>
          </a:p>
        </p:txBody>
      </p:sp>
      <p:sp>
        <p:nvSpPr>
          <p:cNvPr id="62" name="Google Shape;62;p14"/>
          <p:cNvSpPr txBox="1"/>
          <p:nvPr/>
        </p:nvSpPr>
        <p:spPr>
          <a:xfrm>
            <a:off x="1936200" y="3798950"/>
            <a:ext cx="7207800" cy="8709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1200"/>
              </a:spcBef>
              <a:spcAft>
                <a:spcPts val="0"/>
              </a:spcAft>
              <a:buClr>
                <a:schemeClr val="dk1"/>
              </a:buClr>
              <a:buSzPts val="1100"/>
              <a:buFont typeface="Arial"/>
              <a:buNone/>
            </a:pPr>
            <a:r>
              <a:rPr lang="en" sz="1100">
                <a:solidFill>
                  <a:schemeClr val="dk2"/>
                </a:solidFill>
              </a:rPr>
              <a:t> Deep Learning for MANET Routing (2023) </a:t>
            </a:r>
            <a:endParaRPr sz="1100">
              <a:solidFill>
                <a:schemeClr val="dk2"/>
              </a:solidFill>
            </a:endParaRPr>
          </a:p>
          <a:p>
            <a:pPr indent="0" lvl="0" marL="0" rtl="0" algn="r">
              <a:lnSpc>
                <a:spcPct val="100000"/>
              </a:lnSpc>
              <a:spcBef>
                <a:spcPts val="1200"/>
              </a:spcBef>
              <a:spcAft>
                <a:spcPts val="0"/>
              </a:spcAft>
              <a:buClr>
                <a:schemeClr val="dk1"/>
              </a:buClr>
              <a:buSzPts val="1100"/>
              <a:buFont typeface="Arial"/>
              <a:buNone/>
            </a:pPr>
            <a:r>
              <a:rPr lang="en" sz="1100">
                <a:solidFill>
                  <a:schemeClr val="dk2"/>
                </a:solidFill>
              </a:rPr>
              <a:t>DeepCQ+ (MILCOM 2021) </a:t>
            </a:r>
            <a:endParaRPr sz="1100">
              <a:solidFill>
                <a:schemeClr val="dk2"/>
              </a:solidFill>
            </a:endParaRPr>
          </a:p>
          <a:p>
            <a:pPr indent="0" lvl="0" marL="0" rtl="0" algn="r">
              <a:lnSpc>
                <a:spcPct val="100000"/>
              </a:lnSpc>
              <a:spcBef>
                <a:spcPts val="1200"/>
              </a:spcBef>
              <a:spcAft>
                <a:spcPts val="0"/>
              </a:spcAft>
              <a:buClr>
                <a:schemeClr val="dk1"/>
              </a:buClr>
              <a:buSzPts val="1100"/>
              <a:buFont typeface="Arial"/>
              <a:buNone/>
            </a:pPr>
            <a:r>
              <a:rPr lang="en" sz="1100">
                <a:solidFill>
                  <a:schemeClr val="dk2"/>
                </a:solidFill>
              </a:rPr>
              <a:t>Hypergraph-Based Routing in SDVNs (TMC 2025)</a:t>
            </a:r>
            <a:endParaRPr sz="1100">
              <a:solidFill>
                <a:schemeClr val="dk2"/>
              </a:solidFill>
            </a:endParaRPr>
          </a:p>
          <a:p>
            <a:pPr indent="0" lvl="0" marL="0" rtl="0" algn="r">
              <a:lnSpc>
                <a:spcPct val="100000"/>
              </a:lnSpc>
              <a:spcBef>
                <a:spcPts val="1200"/>
              </a:spcBef>
              <a:spcAft>
                <a:spcPts val="0"/>
              </a:spcAft>
              <a:buNone/>
            </a:pPr>
            <a:r>
              <a:t/>
            </a:r>
            <a:endParaRPr sz="11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about Tree Search?</a:t>
            </a:r>
            <a:endParaRPr/>
          </a:p>
        </p:txBody>
      </p:sp>
      <p:sp>
        <p:nvSpPr>
          <p:cNvPr id="127" name="Google Shape;127;p23"/>
          <p:cNvSpPr txBox="1"/>
          <p:nvPr>
            <p:ph idx="1" type="body"/>
          </p:nvPr>
        </p:nvSpPr>
        <p:spPr>
          <a:xfrm>
            <a:off x="311700" y="1171600"/>
            <a:ext cx="8520600" cy="36300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t>Tree Search on a hypergraph is polynomial time</a:t>
            </a:r>
            <a:endParaRPr/>
          </a:p>
          <a:p>
            <a:pPr indent="0" lvl="0" marL="0" rtl="0" algn="ctr">
              <a:spcBef>
                <a:spcPts val="1200"/>
              </a:spcBef>
              <a:spcAft>
                <a:spcPts val="0"/>
              </a:spcAft>
              <a:buNone/>
            </a:pPr>
            <a:r>
              <a:t/>
            </a:r>
            <a:endParaRPr/>
          </a:p>
          <a:p>
            <a:pPr indent="0" lvl="0" marL="0" rtl="0" algn="ctr">
              <a:spcBef>
                <a:spcPts val="1200"/>
              </a:spcBef>
              <a:spcAft>
                <a:spcPts val="0"/>
              </a:spcAft>
              <a:buNone/>
            </a:pPr>
            <a:r>
              <a:t/>
            </a:r>
            <a:endParaRPr/>
          </a:p>
          <a:p>
            <a:pPr indent="0" lvl="0" marL="0" rtl="0" algn="ctr">
              <a:spcBef>
                <a:spcPts val="1200"/>
              </a:spcBef>
              <a:spcAft>
                <a:spcPts val="0"/>
              </a:spcAft>
              <a:buNone/>
            </a:pPr>
            <a:r>
              <a:t/>
            </a:r>
            <a:endParaRPr/>
          </a:p>
          <a:p>
            <a:pPr indent="0" lvl="0" marL="0" rtl="0" algn="ctr">
              <a:spcBef>
                <a:spcPts val="1200"/>
              </a:spcBef>
              <a:spcAft>
                <a:spcPts val="0"/>
              </a:spcAft>
              <a:buNone/>
            </a:pPr>
            <a:r>
              <a:t/>
            </a:r>
            <a:endParaRPr/>
          </a:p>
          <a:p>
            <a:pPr indent="0" lvl="0" marL="0" rtl="0" algn="ctr">
              <a:spcBef>
                <a:spcPts val="1200"/>
              </a:spcBef>
              <a:spcAft>
                <a:spcPts val="0"/>
              </a:spcAft>
              <a:buNone/>
            </a:pPr>
            <a:r>
              <a:t/>
            </a:r>
            <a:endParaRPr/>
          </a:p>
          <a:p>
            <a:pPr indent="0" lvl="0" marL="0" rtl="0" algn="ctr">
              <a:spcBef>
                <a:spcPts val="1200"/>
              </a:spcBef>
              <a:spcAft>
                <a:spcPts val="0"/>
              </a:spcAft>
              <a:buNone/>
            </a:pPr>
            <a:r>
              <a:t/>
            </a:r>
            <a:endParaRPr/>
          </a:p>
          <a:p>
            <a:pPr indent="0" lvl="0" marL="0" rtl="0" algn="ctr">
              <a:spcBef>
                <a:spcPts val="1200"/>
              </a:spcBef>
              <a:spcAft>
                <a:spcPts val="1200"/>
              </a:spcAft>
              <a:buNone/>
            </a:pPr>
            <a:r>
              <a:rPr lang="en"/>
              <a:t>Why use DRL?</a:t>
            </a:r>
            <a:endParaRPr/>
          </a:p>
        </p:txBody>
      </p:sp>
      <p:pic>
        <p:nvPicPr>
          <p:cNvPr id="128" name="Google Shape;128;p23" title="Screenshot 2026-05-27 at 8.41.14 PM.png"/>
          <p:cNvPicPr preferRelativeResize="0"/>
          <p:nvPr/>
        </p:nvPicPr>
        <p:blipFill rotWithShape="1">
          <a:blip r:embed="rId3">
            <a:alphaModFix/>
          </a:blip>
          <a:srcRect b="0" l="8408" r="4370" t="0"/>
          <a:stretch/>
        </p:blipFill>
        <p:spPr>
          <a:xfrm>
            <a:off x="1477425" y="1616025"/>
            <a:ext cx="6189174" cy="2508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DRL?</a:t>
            </a:r>
            <a:endParaRPr/>
          </a:p>
        </p:txBody>
      </p:sp>
      <p:sp>
        <p:nvSpPr>
          <p:cNvPr id="134" name="Google Shape;134;p2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1. Dynamics — topology changes faster than you can re-solve</a:t>
            </a:r>
            <a:endParaRPr/>
          </a:p>
          <a:p>
            <a:pPr indent="0" lvl="0" marL="0" rtl="0" algn="l">
              <a:spcBef>
                <a:spcPts val="1200"/>
              </a:spcBef>
              <a:spcAft>
                <a:spcPts val="0"/>
              </a:spcAft>
              <a:buClr>
                <a:schemeClr val="dk1"/>
              </a:buClr>
              <a:buSzPts val="1100"/>
              <a:buFont typeface="Arial"/>
              <a:buNone/>
            </a:pPr>
            <a:r>
              <a:rPr lang="en"/>
              <a:t>2. Weights require future prediction — availability depends on where cars will be</a:t>
            </a:r>
            <a:endParaRPr/>
          </a:p>
          <a:p>
            <a:pPr indent="0" lvl="0" marL="0" rtl="0" algn="l">
              <a:spcBef>
                <a:spcPts val="1200"/>
              </a:spcBef>
              <a:spcAft>
                <a:spcPts val="0"/>
              </a:spcAft>
              <a:buClr>
                <a:schemeClr val="dk1"/>
              </a:buClr>
              <a:buSzPts val="1100"/>
              <a:buFont typeface="Arial"/>
              <a:buNone/>
            </a:pPr>
            <a:r>
              <a:rPr lang="en"/>
              <a:t>3. Constant Recalculation — every flow, every topology change, every 22 ms</a:t>
            </a:r>
            <a:endParaRPr/>
          </a:p>
          <a:p>
            <a:pPr indent="0" lvl="0" marL="0" rtl="0" algn="l">
              <a:spcBef>
                <a:spcPts val="1200"/>
              </a:spcBef>
              <a:spcAft>
                <a:spcPts val="1200"/>
              </a:spcAft>
              <a:buNone/>
            </a:pPr>
            <a:r>
              <a:t/>
            </a:r>
            <a:endParaRPr/>
          </a:p>
        </p:txBody>
      </p:sp>
      <p:pic>
        <p:nvPicPr>
          <p:cNvPr id="135" name="Google Shape;135;p24" title="Screenshot 2026-05-27 at 8.41.14 PM.png"/>
          <p:cNvPicPr preferRelativeResize="0"/>
          <p:nvPr/>
        </p:nvPicPr>
        <p:blipFill rotWithShape="1">
          <a:blip r:embed="rId3">
            <a:alphaModFix/>
          </a:blip>
          <a:srcRect b="0" l="8408" r="4370" t="0"/>
          <a:stretch/>
        </p:blipFill>
        <p:spPr>
          <a:xfrm>
            <a:off x="2066387" y="2729700"/>
            <a:ext cx="5011226" cy="2030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Matrix Representation of a Hypergraph</a:t>
            </a:r>
            <a:endParaRPr/>
          </a:p>
        </p:txBody>
      </p:sp>
      <p:sp>
        <p:nvSpPr>
          <p:cNvPr id="141" name="Google Shape;141;p25"/>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2" name="Google Shape;142;p25" title="slide4_hypergraph_to_matrix.png"/>
          <p:cNvPicPr preferRelativeResize="0"/>
          <p:nvPr/>
        </p:nvPicPr>
        <p:blipFill rotWithShape="1">
          <a:blip r:embed="rId3">
            <a:alphaModFix/>
          </a:blip>
          <a:srcRect b="11168" l="0" r="0" t="12810"/>
          <a:stretch/>
        </p:blipFill>
        <p:spPr>
          <a:xfrm>
            <a:off x="0" y="1108100"/>
            <a:ext cx="9144000" cy="3909951"/>
          </a:xfrm>
          <a:prstGeom prst="rect">
            <a:avLst/>
          </a:prstGeom>
          <a:noFill/>
          <a:ln>
            <a:noFill/>
          </a:ln>
        </p:spPr>
      </p:pic>
      <p:pic>
        <p:nvPicPr>
          <p:cNvPr id="143" name="Google Shape;143;p25" title="slide4_hypergraph_to_matrix.png"/>
          <p:cNvPicPr preferRelativeResize="0"/>
          <p:nvPr/>
        </p:nvPicPr>
        <p:blipFill rotWithShape="1">
          <a:blip r:embed="rId4">
            <a:alphaModFix/>
          </a:blip>
          <a:srcRect b="8611" l="0" r="0" t="13319"/>
          <a:stretch/>
        </p:blipFill>
        <p:spPr>
          <a:xfrm>
            <a:off x="0" y="1002475"/>
            <a:ext cx="9144000" cy="4015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Other Input</a:t>
            </a:r>
            <a:endParaRPr/>
          </a:p>
        </p:txBody>
      </p:sp>
      <p:pic>
        <p:nvPicPr>
          <p:cNvPr id="149" name="Google Shape;149;p26" title="slide5_traffic_matrix.png"/>
          <p:cNvPicPr preferRelativeResize="0"/>
          <p:nvPr/>
        </p:nvPicPr>
        <p:blipFill rotWithShape="1">
          <a:blip r:embed="rId3">
            <a:alphaModFix/>
          </a:blip>
          <a:srcRect b="15928" l="0" r="0" t="19456"/>
          <a:stretch/>
        </p:blipFill>
        <p:spPr>
          <a:xfrm>
            <a:off x="0" y="1000475"/>
            <a:ext cx="9144000" cy="3323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Pipeline</a:t>
            </a:r>
            <a:endParaRPr/>
          </a:p>
        </p:txBody>
      </p:sp>
      <p:pic>
        <p:nvPicPr>
          <p:cNvPr id="155" name="Google Shape;155;p27" title="Screenshot 2026-05-27 at 8.24.18 PM.png"/>
          <p:cNvPicPr preferRelativeResize="0"/>
          <p:nvPr/>
        </p:nvPicPr>
        <p:blipFill>
          <a:blip r:embed="rId3">
            <a:alphaModFix/>
          </a:blip>
          <a:stretch>
            <a:fillRect/>
          </a:stretch>
        </p:blipFill>
        <p:spPr>
          <a:xfrm>
            <a:off x="2067125" y="988275"/>
            <a:ext cx="6378102" cy="3200974"/>
          </a:xfrm>
          <a:prstGeom prst="rect">
            <a:avLst/>
          </a:prstGeom>
          <a:noFill/>
          <a:ln>
            <a:noFill/>
          </a:ln>
        </p:spPr>
      </p:pic>
      <p:pic>
        <p:nvPicPr>
          <p:cNvPr id="156" name="Google Shape;156;p27"/>
          <p:cNvPicPr preferRelativeResize="0"/>
          <p:nvPr/>
        </p:nvPicPr>
        <p:blipFill rotWithShape="1">
          <a:blip r:embed="rId4">
            <a:alphaModFix/>
          </a:blip>
          <a:srcRect b="0" l="-17110" r="72944" t="0"/>
          <a:stretch/>
        </p:blipFill>
        <p:spPr>
          <a:xfrm>
            <a:off x="311700" y="968200"/>
            <a:ext cx="2569949" cy="3273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Deep Reinforcement Learning</a:t>
            </a:r>
            <a:endParaRPr/>
          </a:p>
        </p:txBody>
      </p:sp>
      <p:pic>
        <p:nvPicPr>
          <p:cNvPr id="162" name="Google Shape;162;p28" title="slide10_reward_loop.png"/>
          <p:cNvPicPr preferRelativeResize="0"/>
          <p:nvPr/>
        </p:nvPicPr>
        <p:blipFill rotWithShape="1">
          <a:blip r:embed="rId3">
            <a:alphaModFix/>
          </a:blip>
          <a:srcRect b="18679" l="0" r="0" t="14964"/>
          <a:stretch/>
        </p:blipFill>
        <p:spPr>
          <a:xfrm>
            <a:off x="-12" y="1058225"/>
            <a:ext cx="9144024" cy="34131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Results</a:t>
            </a:r>
            <a:endParaRPr/>
          </a:p>
        </p:txBody>
      </p:sp>
      <p:sp>
        <p:nvSpPr>
          <p:cNvPr id="168" name="Google Shape;168;p29"/>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22 ms per routing decision (30-60 ms competition</a:t>
            </a:r>
            <a:endParaRPr/>
          </a:p>
        </p:txBody>
      </p:sp>
      <p:pic>
        <p:nvPicPr>
          <p:cNvPr id="169" name="Google Shape;169;p29" title="Screenshot 2026-05-27 at 9.26.56 PM.png"/>
          <p:cNvPicPr preferRelativeResize="0"/>
          <p:nvPr/>
        </p:nvPicPr>
        <p:blipFill>
          <a:blip r:embed="rId3">
            <a:alphaModFix/>
          </a:blip>
          <a:stretch>
            <a:fillRect/>
          </a:stretch>
        </p:blipFill>
        <p:spPr>
          <a:xfrm>
            <a:off x="311700" y="1617175"/>
            <a:ext cx="3331098" cy="3295350"/>
          </a:xfrm>
          <a:prstGeom prst="rect">
            <a:avLst/>
          </a:prstGeom>
          <a:noFill/>
          <a:ln>
            <a:noFill/>
          </a:ln>
        </p:spPr>
      </p:pic>
      <p:pic>
        <p:nvPicPr>
          <p:cNvPr id="170" name="Google Shape;170;p29" title="Screenshot 2026-05-27 at 9.28.04 PM.png"/>
          <p:cNvPicPr preferRelativeResize="0"/>
          <p:nvPr/>
        </p:nvPicPr>
        <p:blipFill>
          <a:blip r:embed="rId4">
            <a:alphaModFix/>
          </a:blip>
          <a:stretch>
            <a:fillRect/>
          </a:stretch>
        </p:blipFill>
        <p:spPr>
          <a:xfrm>
            <a:off x="5501200" y="1545740"/>
            <a:ext cx="3331099" cy="336678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Compression of the Approximate Optimal</a:t>
            </a:r>
            <a:endParaRPr/>
          </a:p>
        </p:txBody>
      </p:sp>
      <p:sp>
        <p:nvSpPr>
          <p:cNvPr id="176" name="Google Shape;176;p30"/>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TDMA: Time Slotted Schedule, with links transmitting at each slot. Nodes transmit when powered on. When to power each node?</a:t>
            </a:r>
            <a:endParaRPr/>
          </a:p>
          <a:p>
            <a:pPr indent="0" lvl="0" marL="0" rtl="0" algn="l">
              <a:spcBef>
                <a:spcPts val="1200"/>
              </a:spcBef>
              <a:spcAft>
                <a:spcPts val="1200"/>
              </a:spcAft>
              <a:buNone/>
            </a:pPr>
            <a:r>
              <a:t/>
            </a:r>
            <a:endParaRPr/>
          </a:p>
        </p:txBody>
      </p:sp>
      <p:pic>
        <p:nvPicPr>
          <p:cNvPr id="177" name="Google Shape;177;p30"/>
          <p:cNvPicPr preferRelativeResize="0"/>
          <p:nvPr/>
        </p:nvPicPr>
        <p:blipFill>
          <a:blip r:embed="rId3">
            <a:alphaModFix/>
          </a:blip>
          <a:stretch>
            <a:fillRect/>
          </a:stretch>
        </p:blipFill>
        <p:spPr>
          <a:xfrm>
            <a:off x="4859395" y="2175545"/>
            <a:ext cx="4166400" cy="2540225"/>
          </a:xfrm>
          <a:prstGeom prst="rect">
            <a:avLst/>
          </a:prstGeom>
          <a:noFill/>
          <a:ln>
            <a:noFill/>
          </a:ln>
        </p:spPr>
      </p:pic>
      <p:sp>
        <p:nvSpPr>
          <p:cNvPr id="178" name="Google Shape;178;p30"/>
          <p:cNvSpPr txBox="1"/>
          <p:nvPr/>
        </p:nvSpPr>
        <p:spPr>
          <a:xfrm>
            <a:off x="311700" y="2332197"/>
            <a:ext cx="4547700" cy="222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Old Standard TT"/>
                <a:ea typeface="Old Standard TT"/>
                <a:cs typeface="Old Standard TT"/>
                <a:sym typeface="Old Standard TT"/>
              </a:rPr>
              <a:t>This problem is NP-Hard, but can be relaxed into a Linear Program.</a:t>
            </a:r>
            <a:endParaRPr sz="1800">
              <a:solidFill>
                <a:schemeClr val="dk1"/>
              </a:solidFill>
              <a:latin typeface="Old Standard TT"/>
              <a:ea typeface="Old Standard TT"/>
              <a:cs typeface="Old Standard TT"/>
              <a:sym typeface="Old Standard TT"/>
            </a:endParaRPr>
          </a:p>
          <a:p>
            <a:pPr indent="0" lvl="0" marL="0" rtl="0" algn="l">
              <a:lnSpc>
                <a:spcPct val="115000"/>
              </a:lnSpc>
              <a:spcBef>
                <a:spcPts val="1200"/>
              </a:spcBef>
              <a:spcAft>
                <a:spcPts val="0"/>
              </a:spcAft>
              <a:buNone/>
            </a:pPr>
            <a:r>
              <a:t/>
            </a:r>
            <a:endParaRPr sz="1800">
              <a:solidFill>
                <a:schemeClr val="dk1"/>
              </a:solidFill>
              <a:latin typeface="Old Standard TT"/>
              <a:ea typeface="Old Standard TT"/>
              <a:cs typeface="Old Standard TT"/>
              <a:sym typeface="Old Standard TT"/>
            </a:endParaRPr>
          </a:p>
          <a:p>
            <a:pPr indent="0" lvl="0" marL="0" rtl="0" algn="l">
              <a:lnSpc>
                <a:spcPct val="115000"/>
              </a:lnSpc>
              <a:spcBef>
                <a:spcPts val="1200"/>
              </a:spcBef>
              <a:spcAft>
                <a:spcPts val="1200"/>
              </a:spcAft>
              <a:buClr>
                <a:schemeClr val="dk1"/>
              </a:buClr>
              <a:buSzPts val="1100"/>
              <a:buFont typeface="Arial"/>
              <a:buNone/>
            </a:pPr>
            <a:r>
              <a:rPr lang="en" sz="1800">
                <a:solidFill>
                  <a:schemeClr val="dk1"/>
                </a:solidFill>
                <a:latin typeface="Old Standard TT"/>
                <a:ea typeface="Old Standard TT"/>
                <a:cs typeface="Old Standard TT"/>
                <a:sym typeface="Old Standard TT"/>
              </a:rPr>
              <a:t>The DNN is then trained on solved LPs, approximating their solutions</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SPCDNet</a:t>
            </a:r>
            <a:r>
              <a:rPr baseline="30000" lang="en"/>
              <a:t>R</a:t>
            </a:r>
            <a:r>
              <a:rPr lang="en"/>
              <a:t>: Routes as inputs</a:t>
            </a:r>
            <a:endParaRPr/>
          </a:p>
        </p:txBody>
      </p:sp>
      <p:sp>
        <p:nvSpPr>
          <p:cNvPr id="184" name="Google Shape;184;p31"/>
          <p:cNvSpPr txBox="1"/>
          <p:nvPr>
            <p:ph idx="1" type="body"/>
          </p:nvPr>
        </p:nvSpPr>
        <p:spPr>
          <a:xfrm>
            <a:off x="311700" y="1171600"/>
            <a:ext cx="37800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New input: pre-</a:t>
            </a:r>
            <a:r>
              <a:rPr lang="en"/>
              <a:t>calculated</a:t>
            </a:r>
            <a:r>
              <a:rPr lang="en"/>
              <a:t> routes.</a:t>
            </a:r>
            <a:endParaRPr/>
          </a:p>
          <a:p>
            <a:pPr indent="0" lvl="0" marL="0" rtl="0" algn="l">
              <a:spcBef>
                <a:spcPts val="1200"/>
              </a:spcBef>
              <a:spcAft>
                <a:spcPts val="0"/>
              </a:spcAft>
              <a:buNone/>
            </a:pPr>
            <a:r>
              <a:rPr lang="en"/>
              <a:t>New constraint: The schedule must respect route order.</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How would you enforce route order?</a:t>
            </a:r>
            <a:endParaRPr/>
          </a:p>
          <a:p>
            <a:pPr indent="0" lvl="0" marL="0" rtl="0" algn="l">
              <a:spcBef>
                <a:spcPts val="1200"/>
              </a:spcBef>
              <a:spcAft>
                <a:spcPts val="1200"/>
              </a:spcAft>
              <a:buNone/>
            </a:pPr>
            <a:r>
              <a:rPr i="1" lang="en"/>
              <a:t>Hint: How would you change the input of the DNN?</a:t>
            </a:r>
            <a:endParaRPr/>
          </a:p>
        </p:txBody>
      </p:sp>
      <p:pic>
        <p:nvPicPr>
          <p:cNvPr id="185" name="Google Shape;185;p31" title="slideB_route_tdma.png"/>
          <p:cNvPicPr preferRelativeResize="0"/>
          <p:nvPr/>
        </p:nvPicPr>
        <p:blipFill rotWithShape="1">
          <a:blip r:embed="rId3">
            <a:alphaModFix/>
          </a:blip>
          <a:srcRect b="0" l="10286" r="15126" t="11237"/>
          <a:stretch/>
        </p:blipFill>
        <p:spPr>
          <a:xfrm>
            <a:off x="4185625" y="1249800"/>
            <a:ext cx="4958376" cy="3319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2"/>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Encoding Routes</a:t>
            </a:r>
            <a:endParaRPr/>
          </a:p>
        </p:txBody>
      </p:sp>
      <p:sp>
        <p:nvSpPr>
          <p:cNvPr id="191" name="Google Shape;191;p32"/>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For each route, in order, a route matrix is appended to the DNN input.</a:t>
            </a:r>
            <a:endParaRPr/>
          </a:p>
          <a:p>
            <a:pPr indent="0" lvl="0" marL="0" rtl="0" algn="l">
              <a:spcBef>
                <a:spcPts val="1200"/>
              </a:spcBef>
              <a:spcAft>
                <a:spcPts val="0"/>
              </a:spcAft>
              <a:buClr>
                <a:schemeClr val="dk1"/>
              </a:buClr>
              <a:buSzPts val="1100"/>
              <a:buFont typeface="Arial"/>
              <a:buNone/>
            </a:pPr>
            <a:r>
              <a:rPr lang="en"/>
              <a:t>Instead of penalizing out-of-order routes in the loss function, the structure of the DNN is conditioned by the input.</a:t>
            </a:r>
            <a:endParaRPr/>
          </a:p>
          <a:p>
            <a:pPr indent="0" lvl="0" marL="0" rtl="0" algn="l">
              <a:spcBef>
                <a:spcPts val="1200"/>
              </a:spcBef>
              <a:spcAft>
                <a:spcPts val="1200"/>
              </a:spcAft>
              <a:buNone/>
            </a:pPr>
            <a:r>
              <a:t/>
            </a:r>
            <a:endParaRPr/>
          </a:p>
        </p:txBody>
      </p:sp>
      <p:pic>
        <p:nvPicPr>
          <p:cNvPr id="192" name="Google Shape;192;p32" title="slideC_route_matrix.png"/>
          <p:cNvPicPr preferRelativeResize="0"/>
          <p:nvPr/>
        </p:nvPicPr>
        <p:blipFill rotWithShape="1">
          <a:blip r:embed="rId3">
            <a:alphaModFix/>
          </a:blip>
          <a:srcRect b="24505" l="3657" r="13610" t="27765"/>
          <a:stretch/>
        </p:blipFill>
        <p:spPr>
          <a:xfrm>
            <a:off x="415900" y="2367275"/>
            <a:ext cx="7818552" cy="25373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Mobile Ad hoc Networks</a:t>
            </a:r>
            <a:endParaRPr/>
          </a:p>
        </p:txBody>
      </p:sp>
      <p:sp>
        <p:nvSpPr>
          <p:cNvPr id="68" name="Google Shape;68;p15"/>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9" name="Google Shape;69;p15" title="slide01_manet.png"/>
          <p:cNvPicPr preferRelativeResize="0"/>
          <p:nvPr/>
        </p:nvPicPr>
        <p:blipFill rotWithShape="1">
          <a:blip r:embed="rId3">
            <a:alphaModFix/>
          </a:blip>
          <a:srcRect b="7747" l="0" r="0" t="20783"/>
          <a:stretch/>
        </p:blipFill>
        <p:spPr>
          <a:xfrm>
            <a:off x="42925" y="979325"/>
            <a:ext cx="9018024" cy="3771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3"/>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Composing ML Approaches</a:t>
            </a:r>
            <a:endParaRPr/>
          </a:p>
        </p:txBody>
      </p:sp>
      <p:sp>
        <p:nvSpPr>
          <p:cNvPr id="198" name="Google Shape;198;p33"/>
          <p:cNvSpPr txBox="1"/>
          <p:nvPr>
            <p:ph idx="1" type="body"/>
          </p:nvPr>
        </p:nvSpPr>
        <p:spPr>
          <a:xfrm>
            <a:off x="311700" y="1171600"/>
            <a:ext cx="54837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r>
              <a:rPr lang="en"/>
              <a:t>Cutting edge machine learning pipelines break down complex problems into smaller subproblems which specialized models can be trained to solve on.</a:t>
            </a:r>
            <a:endParaRPr/>
          </a:p>
          <a:p>
            <a:pPr indent="0" lvl="0" marL="0" rtl="0" algn="l">
              <a:spcBef>
                <a:spcPts val="1200"/>
              </a:spcBef>
              <a:spcAft>
                <a:spcPts val="0"/>
              </a:spcAft>
              <a:buNone/>
            </a:pPr>
            <a:r>
              <a:rPr lang="en"/>
              <a:t>- </a:t>
            </a:r>
            <a:r>
              <a:rPr lang="en"/>
              <a:t>ML models amortize compute time by front-loading computation during training, then reusing the learned parameters cheaply at inference.</a:t>
            </a:r>
            <a:endParaRPr/>
          </a:p>
          <a:p>
            <a:pPr indent="0" lvl="0" marL="0" rtl="0" algn="l">
              <a:spcBef>
                <a:spcPts val="1200"/>
              </a:spcBef>
              <a:spcAft>
                <a:spcPts val="1200"/>
              </a:spcAft>
              <a:buNone/>
            </a:pPr>
            <a:r>
              <a:rPr lang="en"/>
              <a:t>- Instead of relying on incomplete heuristics, ML allows networking protocols to approximate optimal solutions at real time speeds.</a:t>
            </a:r>
            <a:endParaRPr/>
          </a:p>
        </p:txBody>
      </p:sp>
      <p:pic>
        <p:nvPicPr>
          <p:cNvPr id="199" name="Google Shape;199;p33" title="Screenshot 2026-05-27 at 8.24.18 PM.png"/>
          <p:cNvPicPr preferRelativeResize="0"/>
          <p:nvPr/>
        </p:nvPicPr>
        <p:blipFill>
          <a:blip r:embed="rId3">
            <a:alphaModFix/>
          </a:blip>
          <a:stretch>
            <a:fillRect/>
          </a:stretch>
        </p:blipFill>
        <p:spPr>
          <a:xfrm>
            <a:off x="5996725" y="0"/>
            <a:ext cx="3147274" cy="1579525"/>
          </a:xfrm>
          <a:prstGeom prst="rect">
            <a:avLst/>
          </a:prstGeom>
          <a:noFill/>
          <a:ln>
            <a:noFill/>
          </a:ln>
        </p:spPr>
      </p:pic>
      <p:pic>
        <p:nvPicPr>
          <p:cNvPr id="200" name="Google Shape;200;p33" title="slide_conclusion_stack.png"/>
          <p:cNvPicPr preferRelativeResize="0"/>
          <p:nvPr/>
        </p:nvPicPr>
        <p:blipFill rotWithShape="1">
          <a:blip r:embed="rId4">
            <a:alphaModFix/>
          </a:blip>
          <a:srcRect b="9747" l="0" r="0" t="0"/>
          <a:stretch/>
        </p:blipFill>
        <p:spPr>
          <a:xfrm>
            <a:off x="6063800" y="1727075"/>
            <a:ext cx="2897050" cy="29415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4"/>
          <p:cNvSpPr txBox="1"/>
          <p:nvPr>
            <p:ph type="title"/>
          </p:nvPr>
        </p:nvSpPr>
        <p:spPr>
          <a:xfrm>
            <a:off x="503677" y="526350"/>
            <a:ext cx="66066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Thank you!</a:t>
            </a:r>
            <a:endParaRPr/>
          </a:p>
          <a:p>
            <a:pPr indent="0" lvl="0" marL="0" rtl="0" algn="l">
              <a:spcBef>
                <a:spcPts val="0"/>
              </a:spcBef>
              <a:spcAft>
                <a:spcPts val="0"/>
              </a:spcAft>
              <a:buNone/>
            </a:pPr>
            <a:r>
              <a:rPr lang="en"/>
              <a:t>		Any questions?</a:t>
            </a:r>
            <a:endParaRPr/>
          </a:p>
        </p:txBody>
      </p:sp>
      <p:sp>
        <p:nvSpPr>
          <p:cNvPr id="206" name="Google Shape;206;p34"/>
          <p:cNvSpPr txBox="1"/>
          <p:nvPr/>
        </p:nvSpPr>
        <p:spPr>
          <a:xfrm rot="5400000">
            <a:off x="4172250" y="570000"/>
            <a:ext cx="4487400" cy="49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0">
                <a:solidFill>
                  <a:schemeClr val="accent1"/>
                </a:solidFill>
                <a:latin typeface="Old Standard TT"/>
                <a:ea typeface="Old Standard TT"/>
                <a:cs typeface="Old Standard TT"/>
                <a:sym typeface="Old Standard TT"/>
              </a:rPr>
              <a:t>:)</a:t>
            </a:r>
            <a:endParaRPr sz="20000">
              <a:solidFill>
                <a:schemeClr val="accent1"/>
              </a:solidFill>
              <a:latin typeface="Old Standard TT"/>
              <a:ea typeface="Old Standard TT"/>
              <a:cs typeface="Old Standard TT"/>
              <a:sym typeface="Old Standard T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Classical Protocols</a:t>
            </a:r>
            <a:endParaRPr/>
          </a:p>
        </p:txBody>
      </p:sp>
      <p:sp>
        <p:nvSpPr>
          <p:cNvPr id="75" name="Google Shape;75;p16"/>
          <p:cNvSpPr txBox="1"/>
          <p:nvPr>
            <p:ph idx="1" type="body"/>
          </p:nvPr>
        </p:nvSpPr>
        <p:spPr>
          <a:xfrm>
            <a:off x="311700" y="1171600"/>
            <a:ext cx="8520600" cy="37788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2016"/>
              <a:t>AODV, OLSR, and DSDV make routing decisions based on manually designed metrics and rules:</a:t>
            </a:r>
            <a:endParaRPr sz="2016"/>
          </a:p>
          <a:p>
            <a:pPr indent="-334328" lvl="0" marL="457200" rtl="0" algn="l">
              <a:spcBef>
                <a:spcPts val="1200"/>
              </a:spcBef>
              <a:spcAft>
                <a:spcPts val="0"/>
              </a:spcAft>
              <a:buSzPct val="100000"/>
              <a:buChar char="-"/>
            </a:pPr>
            <a:r>
              <a:rPr lang="en"/>
              <a:t>Hop Count</a:t>
            </a:r>
            <a:endParaRPr/>
          </a:p>
          <a:p>
            <a:pPr indent="-334328" lvl="0" marL="457200" rtl="0" algn="l">
              <a:spcBef>
                <a:spcPts val="0"/>
              </a:spcBef>
              <a:spcAft>
                <a:spcPts val="0"/>
              </a:spcAft>
              <a:buSzPct val="100000"/>
              <a:buChar char="-"/>
            </a:pPr>
            <a:r>
              <a:rPr lang="en"/>
              <a:t>Sequence Number, Freshness Timer</a:t>
            </a:r>
            <a:endParaRPr/>
          </a:p>
          <a:p>
            <a:pPr indent="-334328" lvl="0" marL="457200" rtl="0" algn="l">
              <a:spcBef>
                <a:spcPts val="0"/>
              </a:spcBef>
              <a:spcAft>
                <a:spcPts val="0"/>
              </a:spcAft>
              <a:buSzPct val="100000"/>
              <a:buChar char="-"/>
            </a:pPr>
            <a:r>
              <a:rPr lang="en"/>
              <a:t>Hand-Tuned Thresholds (TTL, HELLO interval, </a:t>
            </a:r>
            <a:r>
              <a:rPr lang="en"/>
              <a:t>b</a:t>
            </a:r>
            <a:r>
              <a:rPr lang="en"/>
              <a:t>roadcast probability)</a:t>
            </a:r>
            <a:endParaRPr/>
          </a:p>
          <a:p>
            <a:pPr indent="0" lvl="0" marL="0" rtl="0" algn="l">
              <a:spcBef>
                <a:spcPts val="1200"/>
              </a:spcBef>
              <a:spcAft>
                <a:spcPts val="0"/>
              </a:spcAft>
              <a:buNone/>
            </a:pPr>
            <a:r>
              <a:rPr lang="en"/>
              <a:t>Limitations:</a:t>
            </a:r>
            <a:endParaRPr/>
          </a:p>
          <a:p>
            <a:pPr indent="0" lvl="0" marL="0" rtl="0" algn="l">
              <a:spcBef>
                <a:spcPts val="1200"/>
              </a:spcBef>
              <a:spcAft>
                <a:spcPts val="0"/>
              </a:spcAft>
              <a:buNone/>
            </a:pPr>
            <a:r>
              <a:rPr lang="en"/>
              <a:t>- Thresholds tuned for one scenario don't fit another (low mobility ≠ high mobility).</a:t>
            </a:r>
            <a:endParaRPr/>
          </a:p>
          <a:p>
            <a:pPr indent="0" lvl="0" marL="0" rtl="0" algn="l">
              <a:spcBef>
                <a:spcPts val="1200"/>
              </a:spcBef>
              <a:spcAft>
                <a:spcPts val="0"/>
              </a:spcAft>
              <a:buNone/>
            </a:pPr>
            <a:r>
              <a:rPr lang="en"/>
              <a:t>- Often ignore richer network information </a:t>
            </a:r>
            <a:r>
              <a:rPr lang="en"/>
              <a:t>(link reliability, congestion, multi-hop relationships, future availability.)</a:t>
            </a:r>
            <a:endParaRPr/>
          </a:p>
          <a:p>
            <a:pPr indent="0" lvl="0" marL="0" rtl="0" algn="l">
              <a:spcBef>
                <a:spcPts val="1200"/>
              </a:spcBef>
              <a:spcAft>
                <a:spcPts val="1200"/>
              </a:spcAft>
              <a:buNone/>
            </a:pPr>
            <a:r>
              <a:rPr lang="en"/>
              <a:t>- Some MANET optimization problems (e.g., joint routing, scheduling, and power control) are NP-hard, making fixed rules and heuristics difficult to optimize effectively.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1153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Machine Learning?</a:t>
            </a:r>
            <a:endParaRPr/>
          </a:p>
        </p:txBody>
      </p:sp>
      <p:sp>
        <p:nvSpPr>
          <p:cNvPr id="81" name="Google Shape;81;p17"/>
          <p:cNvSpPr txBox="1"/>
          <p:nvPr>
            <p:ph idx="1" type="body"/>
          </p:nvPr>
        </p:nvSpPr>
        <p:spPr>
          <a:xfrm>
            <a:off x="311700" y="728525"/>
            <a:ext cx="5188800" cy="1494000"/>
          </a:xfrm>
          <a:prstGeom prst="rect">
            <a:avLst/>
          </a:prstGeom>
        </p:spPr>
        <p:txBody>
          <a:bodyPr anchorCtr="0" anchor="t" bIns="91425" lIns="91425" spcFirstLastPara="1" rIns="91425" wrap="square" tIns="91425">
            <a:normAutofit fontScale="77500" lnSpcReduction="10000"/>
          </a:bodyPr>
          <a:lstStyle/>
          <a:p>
            <a:pPr indent="0" lvl="0" marL="0" rtl="0" algn="l">
              <a:spcBef>
                <a:spcPts val="1200"/>
              </a:spcBef>
              <a:spcAft>
                <a:spcPts val="0"/>
              </a:spcAft>
              <a:buClr>
                <a:schemeClr val="dk1"/>
              </a:buClr>
              <a:buSzPct val="61111"/>
              <a:buFont typeface="Arial"/>
              <a:buNone/>
            </a:pPr>
            <a:r>
              <a:rPr lang="en"/>
              <a:t>ML </a:t>
            </a:r>
            <a:r>
              <a:rPr lang="en"/>
              <a:t>enables routing protocols to:</a:t>
            </a:r>
            <a:endParaRPr/>
          </a:p>
          <a:p>
            <a:pPr indent="-282734" lvl="0" marL="457200" rtl="0" algn="l">
              <a:spcBef>
                <a:spcPts val="1200"/>
              </a:spcBef>
              <a:spcAft>
                <a:spcPts val="0"/>
              </a:spcAft>
              <a:buSzPct val="61111"/>
              <a:buFont typeface="Arial"/>
              <a:buChar char="●"/>
            </a:pPr>
            <a:r>
              <a:rPr lang="en"/>
              <a:t>utilize richer network information, to</a:t>
            </a:r>
            <a:endParaRPr/>
          </a:p>
          <a:p>
            <a:pPr indent="-282734" lvl="0" marL="457200" rtl="0" algn="l">
              <a:spcBef>
                <a:spcPts val="0"/>
              </a:spcBef>
              <a:spcAft>
                <a:spcPts val="0"/>
              </a:spcAft>
              <a:buSzPct val="61111"/>
              <a:buFont typeface="Arial"/>
              <a:buChar char="●"/>
            </a:pPr>
            <a:r>
              <a:rPr lang="en"/>
              <a:t>learn adaptive routing policies, which</a:t>
            </a:r>
            <a:endParaRPr/>
          </a:p>
          <a:p>
            <a:pPr indent="-282734" lvl="0" marL="457200" rtl="0" algn="l">
              <a:spcBef>
                <a:spcPts val="0"/>
              </a:spcBef>
              <a:spcAft>
                <a:spcPts val="0"/>
              </a:spcAft>
              <a:buSzPct val="61111"/>
              <a:buFont typeface="Arial"/>
              <a:buChar char="●"/>
            </a:pPr>
            <a:r>
              <a:rPr lang="en"/>
              <a:t>react dynamically to changing network conditions, and</a:t>
            </a:r>
            <a:endParaRPr/>
          </a:p>
          <a:p>
            <a:pPr indent="-282734" lvl="0" marL="457200" rtl="0" algn="l">
              <a:spcBef>
                <a:spcPts val="0"/>
              </a:spcBef>
              <a:spcAft>
                <a:spcPts val="0"/>
              </a:spcAft>
              <a:buSzPct val="61111"/>
              <a:buFont typeface="Arial"/>
              <a:buChar char="●"/>
            </a:pPr>
            <a:r>
              <a:rPr lang="en"/>
              <a:t>calculate quickly.</a:t>
            </a:r>
            <a:endParaRPr/>
          </a:p>
        </p:txBody>
      </p:sp>
      <p:graphicFrame>
        <p:nvGraphicFramePr>
          <p:cNvPr id="82" name="Google Shape;82;p17"/>
          <p:cNvGraphicFramePr/>
          <p:nvPr/>
        </p:nvGraphicFramePr>
        <p:xfrm>
          <a:off x="892125" y="2454200"/>
          <a:ext cx="3000000" cy="3000000"/>
        </p:xfrm>
        <a:graphic>
          <a:graphicData uri="http://schemas.openxmlformats.org/drawingml/2006/table">
            <a:tbl>
              <a:tblPr>
                <a:noFill/>
                <a:tableStyleId>{ED688B5A-A240-49EC-BA17-BFB3134CB540}</a:tableStyleId>
              </a:tblPr>
              <a:tblGrid>
                <a:gridCol w="2493500"/>
                <a:gridCol w="2372750"/>
                <a:gridCol w="2372750"/>
              </a:tblGrid>
              <a:tr h="442850">
                <a:tc>
                  <a:txBody>
                    <a:bodyPr/>
                    <a:lstStyle/>
                    <a:p>
                      <a:pPr indent="0" lvl="0" marL="0" rtl="0" algn="l">
                        <a:spcBef>
                          <a:spcPts val="0"/>
                        </a:spcBef>
                        <a:spcAft>
                          <a:spcPts val="0"/>
                        </a:spcAft>
                        <a:buNone/>
                      </a:pPr>
                      <a:r>
                        <a:rPr b="1" lang="en" sz="1500">
                          <a:latin typeface="Old Standard TT"/>
                          <a:ea typeface="Old Standard TT"/>
                          <a:cs typeface="Old Standard TT"/>
                          <a:sym typeface="Old Standard TT"/>
                        </a:rPr>
                        <a:t>Network information used</a:t>
                      </a:r>
                      <a:endParaRPr b="1" sz="1500">
                        <a:latin typeface="Old Standard TT"/>
                        <a:ea typeface="Old Standard TT"/>
                        <a:cs typeface="Old Standard TT"/>
                        <a:sym typeface="Old Standard TT"/>
                      </a:endParaRPr>
                    </a:p>
                  </a:txBody>
                  <a:tcPr marT="91425" marB="91425" marR="91425" marL="91425"/>
                </a:tc>
                <a:tc>
                  <a:txBody>
                    <a:bodyPr/>
                    <a:lstStyle/>
                    <a:p>
                      <a:pPr indent="0" lvl="0" marL="0" rtl="0" algn="l">
                        <a:spcBef>
                          <a:spcPts val="0"/>
                        </a:spcBef>
                        <a:spcAft>
                          <a:spcPts val="0"/>
                        </a:spcAft>
                        <a:buNone/>
                      </a:pPr>
                      <a:r>
                        <a:rPr b="1" lang="en" sz="1500">
                          <a:latin typeface="Old Standard TT"/>
                          <a:ea typeface="Old Standard TT"/>
                          <a:cs typeface="Old Standard TT"/>
                          <a:sym typeface="Old Standard TT"/>
                        </a:rPr>
                        <a:t>Reason</a:t>
                      </a:r>
                      <a:endParaRPr b="1" sz="1500">
                        <a:latin typeface="Old Standard TT"/>
                        <a:ea typeface="Old Standard TT"/>
                        <a:cs typeface="Old Standard TT"/>
                        <a:sym typeface="Old Standard TT"/>
                      </a:endParaRPr>
                    </a:p>
                  </a:txBody>
                  <a:tcPr marT="91425" marB="91425" marR="91425" marL="91425"/>
                </a:tc>
                <a:tc>
                  <a:txBody>
                    <a:bodyPr/>
                    <a:lstStyle/>
                    <a:p>
                      <a:pPr indent="0" lvl="0" marL="0" rtl="0" algn="l">
                        <a:spcBef>
                          <a:spcPts val="0"/>
                        </a:spcBef>
                        <a:spcAft>
                          <a:spcPts val="0"/>
                        </a:spcAft>
                        <a:buNone/>
                      </a:pPr>
                      <a:r>
                        <a:rPr b="1" lang="en" sz="1500">
                          <a:latin typeface="Old Standard TT"/>
                          <a:ea typeface="Old Standard TT"/>
                          <a:cs typeface="Old Standard TT"/>
                          <a:sym typeface="Old Standard TT"/>
                        </a:rPr>
                        <a:t>Paper</a:t>
                      </a:r>
                      <a:endParaRPr b="1" sz="1500">
                        <a:latin typeface="Old Standard TT"/>
                        <a:ea typeface="Old Standard TT"/>
                        <a:cs typeface="Old Standard TT"/>
                        <a:sym typeface="Old Standard TT"/>
                      </a:endParaRPr>
                    </a:p>
                  </a:txBody>
                  <a:tcPr marT="91425" marB="91425" marR="91425" marL="91425"/>
                </a:tc>
              </a:tr>
              <a:tr h="688900">
                <a:tc>
                  <a:txBody>
                    <a:bodyPr/>
                    <a:lstStyle/>
                    <a:p>
                      <a:pPr indent="0" lvl="0" marL="0" rtl="0" algn="l">
                        <a:spcBef>
                          <a:spcPts val="0"/>
                        </a:spcBef>
                        <a:spcAft>
                          <a:spcPts val="0"/>
                        </a:spcAft>
                        <a:buNone/>
                      </a:pPr>
                      <a:r>
                        <a:rPr lang="en" sz="1500">
                          <a:latin typeface="Old Standard TT"/>
                          <a:ea typeface="Old Standard TT"/>
                          <a:cs typeface="Old Standard TT"/>
                          <a:sym typeface="Old Standard TT"/>
                        </a:rPr>
                        <a:t>C/H value trends and recent broadcasts</a:t>
                      </a:r>
                      <a:endParaRPr sz="1500">
                        <a:latin typeface="Old Standard TT"/>
                        <a:ea typeface="Old Standard TT"/>
                        <a:cs typeface="Old Standard TT"/>
                        <a:sym typeface="Old Standard TT"/>
                      </a:endParaRPr>
                    </a:p>
                  </a:txBody>
                  <a:tcPr marT="91425" marB="91425" marR="91425" marL="91425"/>
                </a:tc>
                <a:tc>
                  <a:txBody>
                    <a:bodyPr/>
                    <a:lstStyle/>
                    <a:p>
                      <a:pPr indent="0" lvl="0" marL="0" rtl="0" algn="l">
                        <a:spcBef>
                          <a:spcPts val="0"/>
                        </a:spcBef>
                        <a:spcAft>
                          <a:spcPts val="0"/>
                        </a:spcAft>
                        <a:buNone/>
                      </a:pPr>
                      <a:r>
                        <a:rPr lang="en" sz="1500">
                          <a:latin typeface="Old Standard TT"/>
                          <a:ea typeface="Old Standard TT"/>
                          <a:cs typeface="Old Standard TT"/>
                          <a:sym typeface="Old Standard TT"/>
                        </a:rPr>
                        <a:t>Learns when to broadcast vs. when to unicast</a:t>
                      </a:r>
                      <a:endParaRPr sz="1500">
                        <a:latin typeface="Old Standard TT"/>
                        <a:ea typeface="Old Standard TT"/>
                        <a:cs typeface="Old Standard TT"/>
                        <a:sym typeface="Old Standard TT"/>
                      </a:endParaRPr>
                    </a:p>
                  </a:txBody>
                  <a:tcPr marT="91425" marB="91425" marR="91425" marL="91425"/>
                </a:tc>
                <a:tc>
                  <a:txBody>
                    <a:bodyPr/>
                    <a:lstStyle/>
                    <a:p>
                      <a:pPr indent="0" lvl="0" marL="0" rtl="0" algn="l">
                        <a:spcBef>
                          <a:spcPts val="0"/>
                        </a:spcBef>
                        <a:spcAft>
                          <a:spcPts val="0"/>
                        </a:spcAft>
                        <a:buNone/>
                      </a:pPr>
                      <a:r>
                        <a:rPr lang="en" sz="1500">
                          <a:latin typeface="Old Standard TT"/>
                          <a:ea typeface="Old Standard TT"/>
                          <a:cs typeface="Old Standard TT"/>
                          <a:sym typeface="Old Standard TT"/>
                        </a:rPr>
                        <a:t>DeepCQ+</a:t>
                      </a:r>
                      <a:endParaRPr sz="1500">
                        <a:latin typeface="Old Standard TT"/>
                        <a:ea typeface="Old Standard TT"/>
                        <a:cs typeface="Old Standard TT"/>
                        <a:sym typeface="Old Standard TT"/>
                      </a:endParaRPr>
                    </a:p>
                  </a:txBody>
                  <a:tcPr marT="91425" marB="91425" marR="91425" marL="91425"/>
                </a:tc>
              </a:tr>
              <a:tr h="688900">
                <a:tc>
                  <a:txBody>
                    <a:bodyPr/>
                    <a:lstStyle/>
                    <a:p>
                      <a:pPr indent="0" lvl="0" marL="0" rtl="0" algn="l">
                        <a:spcBef>
                          <a:spcPts val="0"/>
                        </a:spcBef>
                        <a:spcAft>
                          <a:spcPts val="0"/>
                        </a:spcAft>
                        <a:buNone/>
                      </a:pPr>
                      <a:r>
                        <a:rPr lang="en" sz="1500">
                          <a:latin typeface="Old Standard TT"/>
                          <a:ea typeface="Old Standard TT"/>
                          <a:cs typeface="Old Standard TT"/>
                          <a:sym typeface="Old Standard TT"/>
                        </a:rPr>
                        <a:t>Hypergraph link structure and traffic history</a:t>
                      </a:r>
                      <a:endParaRPr sz="1500">
                        <a:latin typeface="Old Standard TT"/>
                        <a:ea typeface="Old Standard TT"/>
                        <a:cs typeface="Old Standard TT"/>
                        <a:sym typeface="Old Standard TT"/>
                      </a:endParaRPr>
                    </a:p>
                  </a:txBody>
                  <a:tcPr marT="91425" marB="91425" marR="91425" marL="91425"/>
                </a:tc>
                <a:tc>
                  <a:txBody>
                    <a:bodyPr/>
                    <a:lstStyle/>
                    <a:p>
                      <a:pPr indent="0" lvl="0" marL="0" rtl="0" algn="l">
                        <a:spcBef>
                          <a:spcPts val="0"/>
                        </a:spcBef>
                        <a:spcAft>
                          <a:spcPts val="0"/>
                        </a:spcAft>
                        <a:buNone/>
                      </a:pPr>
                      <a:r>
                        <a:rPr lang="en" sz="1500">
                          <a:latin typeface="Old Standard TT"/>
                          <a:ea typeface="Old Standard TT"/>
                          <a:cs typeface="Old Standard TT"/>
                          <a:sym typeface="Old Standard TT"/>
                        </a:rPr>
                        <a:t>Fast hypergraph routing</a:t>
                      </a:r>
                      <a:endParaRPr sz="1500">
                        <a:latin typeface="Old Standard TT"/>
                        <a:ea typeface="Old Standard TT"/>
                        <a:cs typeface="Old Standard TT"/>
                        <a:sym typeface="Old Standard TT"/>
                      </a:endParaRPr>
                    </a:p>
                  </a:txBody>
                  <a:tcPr marT="91425" marB="91425" marR="91425" marL="91425"/>
                </a:tc>
                <a:tc>
                  <a:txBody>
                    <a:bodyPr/>
                    <a:lstStyle/>
                    <a:p>
                      <a:pPr indent="0" lvl="0" marL="0" rtl="0" algn="l">
                        <a:spcBef>
                          <a:spcPts val="0"/>
                        </a:spcBef>
                        <a:spcAft>
                          <a:spcPts val="0"/>
                        </a:spcAft>
                        <a:buNone/>
                      </a:pPr>
                      <a:r>
                        <a:rPr lang="en" sz="1500">
                          <a:latin typeface="Old Standard TT"/>
                          <a:ea typeface="Old Standard TT"/>
                          <a:cs typeface="Old Standard TT"/>
                          <a:sym typeface="Old Standard TT"/>
                        </a:rPr>
                        <a:t>Hypergraph SDVN</a:t>
                      </a:r>
                      <a:endParaRPr sz="1500">
                        <a:latin typeface="Old Standard TT"/>
                        <a:ea typeface="Old Standard TT"/>
                        <a:cs typeface="Old Standard TT"/>
                        <a:sym typeface="Old Standard TT"/>
                      </a:endParaRPr>
                    </a:p>
                  </a:txBody>
                  <a:tcPr marT="91425" marB="91425" marR="91425" marL="91425"/>
                </a:tc>
              </a:tr>
              <a:tr h="727350">
                <a:tc>
                  <a:txBody>
                    <a:bodyPr/>
                    <a:lstStyle/>
                    <a:p>
                      <a:pPr indent="0" lvl="0" marL="0" rtl="0" algn="l">
                        <a:spcBef>
                          <a:spcPts val="0"/>
                        </a:spcBef>
                        <a:spcAft>
                          <a:spcPts val="0"/>
                        </a:spcAft>
                        <a:buNone/>
                      </a:pPr>
                      <a:r>
                        <a:rPr lang="en" sz="1500">
                          <a:latin typeface="Old Standard TT"/>
                          <a:ea typeface="Old Standard TT"/>
                          <a:cs typeface="Old Standard TT"/>
                          <a:sym typeface="Old Standard TT"/>
                        </a:rPr>
                        <a:t>Requests, topology, routes</a:t>
                      </a:r>
                      <a:endParaRPr sz="1500">
                        <a:latin typeface="Old Standard TT"/>
                        <a:ea typeface="Old Standard TT"/>
                        <a:cs typeface="Old Standard TT"/>
                        <a:sym typeface="Old Standard TT"/>
                      </a:endParaRPr>
                    </a:p>
                  </a:txBody>
                  <a:tcPr marT="91425" marB="91425" marR="91425" marL="91425"/>
                </a:tc>
                <a:tc>
                  <a:txBody>
                    <a:bodyPr/>
                    <a:lstStyle/>
                    <a:p>
                      <a:pPr indent="0" lvl="0" marL="0" rtl="0" algn="l">
                        <a:spcBef>
                          <a:spcPts val="0"/>
                        </a:spcBef>
                        <a:spcAft>
                          <a:spcPts val="0"/>
                        </a:spcAft>
                        <a:buNone/>
                      </a:pPr>
                      <a:r>
                        <a:rPr lang="en" sz="1500">
                          <a:latin typeface="Old Standard TT"/>
                          <a:ea typeface="Old Standard TT"/>
                          <a:cs typeface="Old Standard TT"/>
                          <a:sym typeface="Old Standard TT"/>
                        </a:rPr>
                        <a:t>Approximate NP-Hard scheduling decisions in real time</a:t>
                      </a:r>
                      <a:endParaRPr sz="1500">
                        <a:latin typeface="Old Standard TT"/>
                        <a:ea typeface="Old Standard TT"/>
                        <a:cs typeface="Old Standard TT"/>
                        <a:sym typeface="Old Standard TT"/>
                      </a:endParaRPr>
                    </a:p>
                  </a:txBody>
                  <a:tcPr marT="91425" marB="91425" marR="91425" marL="91425"/>
                </a:tc>
                <a:tc>
                  <a:txBody>
                    <a:bodyPr/>
                    <a:lstStyle/>
                    <a:p>
                      <a:pPr indent="0" lvl="0" marL="0" rtl="0" algn="l">
                        <a:spcBef>
                          <a:spcPts val="0"/>
                        </a:spcBef>
                        <a:spcAft>
                          <a:spcPts val="0"/>
                        </a:spcAft>
                        <a:buNone/>
                      </a:pPr>
                      <a:r>
                        <a:rPr lang="en" sz="1500">
                          <a:latin typeface="Old Standard TT"/>
                          <a:ea typeface="Old Standard TT"/>
                          <a:cs typeface="Old Standard TT"/>
                          <a:sym typeface="Old Standard TT"/>
                        </a:rPr>
                        <a:t>SPCDNet</a:t>
                      </a:r>
                      <a:endParaRPr sz="1500">
                        <a:latin typeface="Old Standard TT"/>
                        <a:ea typeface="Old Standard TT"/>
                        <a:cs typeface="Old Standard TT"/>
                        <a:sym typeface="Old Standard TT"/>
                      </a:endParaRPr>
                    </a:p>
                  </a:txBody>
                  <a:tcPr marT="91425" marB="91425" marR="91425" marL="91425"/>
                </a:tc>
              </a:tr>
            </a:tbl>
          </a:graphicData>
        </a:graphic>
      </p:graphicFrame>
      <p:pic>
        <p:nvPicPr>
          <p:cNvPr id="83" name="Google Shape;83;p17" title="Neural-Networks-Architecture.png"/>
          <p:cNvPicPr preferRelativeResize="0"/>
          <p:nvPr/>
        </p:nvPicPr>
        <p:blipFill>
          <a:blip r:embed="rId3">
            <a:alphaModFix/>
          </a:blip>
          <a:stretch>
            <a:fillRect/>
          </a:stretch>
        </p:blipFill>
        <p:spPr>
          <a:xfrm>
            <a:off x="5758375" y="540750"/>
            <a:ext cx="2669484" cy="1681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From Distributed to Centralized</a:t>
            </a:r>
            <a:endParaRPr/>
          </a:p>
        </p:txBody>
      </p:sp>
      <p:sp>
        <p:nvSpPr>
          <p:cNvPr id="89" name="Google Shape;89;p18"/>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VANETs: cars and roadside towers, communicating wirelessly</a:t>
            </a:r>
            <a:endParaRPr/>
          </a:p>
          <a:p>
            <a:pPr indent="0" lvl="0" marL="457200" rtl="0" algn="l">
              <a:spcBef>
                <a:spcPts val="1200"/>
              </a:spcBef>
              <a:spcAft>
                <a:spcPts val="0"/>
              </a:spcAft>
              <a:buNone/>
            </a:pPr>
            <a:r>
              <a:t/>
            </a:r>
            <a:endParaRPr/>
          </a:p>
          <a:p>
            <a:pPr indent="-317500" lvl="0" marL="457200" rtl="0" algn="l">
              <a:spcBef>
                <a:spcPts val="1200"/>
              </a:spcBef>
              <a:spcAft>
                <a:spcPts val="0"/>
              </a:spcAft>
              <a:buSzPts val="1400"/>
              <a:buChar char="-"/>
            </a:pPr>
            <a:r>
              <a:rPr lang="en"/>
              <a:t>Mobility is aggressive with fixed roadside infrastructure</a:t>
            </a:r>
            <a:endParaRPr/>
          </a:p>
          <a:p>
            <a:pPr indent="0" lvl="0" marL="457200" rtl="0" algn="l">
              <a:spcBef>
                <a:spcPts val="1200"/>
              </a:spcBef>
              <a:spcAft>
                <a:spcPts val="0"/>
              </a:spcAft>
              <a:buNone/>
            </a:pPr>
            <a:r>
              <a:t/>
            </a:r>
            <a:endParaRPr/>
          </a:p>
          <a:p>
            <a:pPr indent="-317500" lvl="0" marL="457200" rtl="0" algn="l">
              <a:spcBef>
                <a:spcPts val="1200"/>
              </a:spcBef>
              <a:spcAft>
                <a:spcPts val="0"/>
              </a:spcAft>
              <a:buSzPts val="1400"/>
              <a:buChar char="-"/>
            </a:pPr>
            <a:r>
              <a:rPr lang="en"/>
              <a:t>Software defined network </a:t>
            </a:r>
            <a:r>
              <a:rPr lang="en"/>
              <a:t>puts a controller in charge: it sees the whole network and pushes routing decisions down to the devices. </a:t>
            </a:r>
            <a:endParaRPr/>
          </a:p>
        </p:txBody>
      </p:sp>
      <p:sp>
        <p:nvSpPr>
          <p:cNvPr id="90" name="Google Shape;90;p18"/>
          <p:cNvSpPr txBox="1"/>
          <p:nvPr>
            <p:ph idx="2" type="body"/>
          </p:nvPr>
        </p:nvSpPr>
        <p:spPr>
          <a:xfrm>
            <a:off x="4408725" y="1171675"/>
            <a:ext cx="4423500" cy="3397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Nahar et al. 2025 — Hypergraph DRL for VANETs</a:t>
            </a:r>
            <a:endParaRPr/>
          </a:p>
        </p:txBody>
      </p:sp>
      <p:sp>
        <p:nvSpPr>
          <p:cNvPr id="91" name="Google Shape;91;p18"/>
          <p:cNvSpPr txBox="1"/>
          <p:nvPr/>
        </p:nvSpPr>
        <p:spPr>
          <a:xfrm>
            <a:off x="1941600" y="4452225"/>
            <a:ext cx="5260800" cy="549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dk1"/>
                </a:solidFill>
                <a:latin typeface="Old Standard TT"/>
                <a:ea typeface="Old Standard TT"/>
                <a:cs typeface="Old Standard TT"/>
                <a:sym typeface="Old Standard TT"/>
              </a:rPr>
              <a:t>Vehicles &lt;-&gt; Roadside Towers &lt;-&gt; SDN Controller</a:t>
            </a:r>
            <a:endParaRPr>
              <a:solidFill>
                <a:schemeClr val="dk1"/>
              </a:solidFill>
              <a:latin typeface="Old Standard TT"/>
              <a:ea typeface="Old Standard TT"/>
              <a:cs typeface="Old Standard TT"/>
              <a:sym typeface="Old Standard TT"/>
            </a:endParaRPr>
          </a:p>
          <a:p>
            <a:pPr indent="0" lvl="0" marL="0" rtl="0" algn="ctr">
              <a:lnSpc>
                <a:spcPct val="100000"/>
              </a:lnSpc>
              <a:spcBef>
                <a:spcPts val="1200"/>
              </a:spcBef>
              <a:spcAft>
                <a:spcPts val="1200"/>
              </a:spcAft>
              <a:buNone/>
            </a:pPr>
            <a:r>
              <a:rPr lang="en">
                <a:solidFill>
                  <a:schemeClr val="dk1"/>
                </a:solidFill>
                <a:latin typeface="Old Standard TT"/>
                <a:ea typeface="Old Standard TT"/>
                <a:cs typeface="Old Standard TT"/>
                <a:sym typeface="Old Standard TT"/>
              </a:rPr>
              <a:t>Wireless                      Wired    	</a:t>
            </a:r>
            <a:endParaRPr>
              <a:solidFill>
                <a:schemeClr val="dk1"/>
              </a:solidFill>
              <a:latin typeface="Old Standard TT"/>
              <a:ea typeface="Old Standard TT"/>
              <a:cs typeface="Old Standard TT"/>
              <a:sym typeface="Old Standard TT"/>
            </a:endParaRPr>
          </a:p>
        </p:txBody>
      </p:sp>
      <p:pic>
        <p:nvPicPr>
          <p:cNvPr id="92" name="Google Shape;92;p18" title="Screenshot 2026-05-28 at 7.37.49 AM.png"/>
          <p:cNvPicPr preferRelativeResize="0"/>
          <p:nvPr/>
        </p:nvPicPr>
        <p:blipFill rotWithShape="1">
          <a:blip r:embed="rId3">
            <a:alphaModFix/>
          </a:blip>
          <a:srcRect b="11289" l="0" r="0" t="14538"/>
          <a:stretch/>
        </p:blipFill>
        <p:spPr>
          <a:xfrm>
            <a:off x="4904625" y="1542100"/>
            <a:ext cx="3431701" cy="28404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9" title="Screenshot 2026-05-27 at 7.49.45 PM.png"/>
          <p:cNvPicPr preferRelativeResize="0"/>
          <p:nvPr/>
        </p:nvPicPr>
        <p:blipFill>
          <a:blip r:embed="rId3">
            <a:alphaModFix/>
          </a:blip>
          <a:stretch>
            <a:fillRect/>
          </a:stretch>
        </p:blipFill>
        <p:spPr>
          <a:xfrm>
            <a:off x="3136850" y="2044800"/>
            <a:ext cx="4909073" cy="2837976"/>
          </a:xfrm>
          <a:prstGeom prst="rect">
            <a:avLst/>
          </a:prstGeom>
          <a:noFill/>
          <a:ln>
            <a:noFill/>
          </a:ln>
        </p:spPr>
      </p:pic>
      <p:sp>
        <p:nvSpPr>
          <p:cNvPr id="98" name="Google Shape;98;p1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Hypergraph?</a:t>
            </a:r>
            <a:endParaRPr/>
          </a:p>
        </p:txBody>
      </p:sp>
      <p:sp>
        <p:nvSpPr>
          <p:cNvPr id="99" name="Google Shape;99;p19"/>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H = (V, E): vertices V, hyperedges E</a:t>
            </a:r>
            <a:endParaRPr/>
          </a:p>
          <a:p>
            <a:pPr indent="0" lvl="0" marL="0" rtl="0" algn="l">
              <a:spcBef>
                <a:spcPts val="1200"/>
              </a:spcBef>
              <a:spcAft>
                <a:spcPts val="0"/>
              </a:spcAft>
              <a:buNone/>
            </a:pPr>
            <a:r>
              <a:rPr lang="en"/>
              <a:t>- Each hyperedge e ∈ E can connect multiple vertices</a:t>
            </a:r>
            <a:endParaRPr/>
          </a:p>
          <a:p>
            <a:pPr indent="0" lvl="0" marL="0" rtl="0" algn="l">
              <a:spcBef>
                <a:spcPts val="1200"/>
              </a:spcBef>
              <a:spcAft>
                <a:spcPts val="0"/>
              </a:spcAft>
              <a:buClr>
                <a:schemeClr val="dk1"/>
              </a:buClr>
              <a:buSzPts val="1100"/>
              <a:buFont typeface="Arial"/>
              <a:buNone/>
            </a:pPr>
            <a:r>
              <a:rPr lang="en"/>
              <a:t>- Singletons not allowed</a:t>
            </a:r>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444444"/>
                </a:solidFill>
              </a:rPr>
              <a:t>Comparing Approaches</a:t>
            </a:r>
            <a:endParaRPr>
              <a:solidFill>
                <a:srgbClr val="444444"/>
              </a:solidFill>
            </a:endParaRPr>
          </a:p>
        </p:txBody>
      </p:sp>
      <p:sp>
        <p:nvSpPr>
          <p:cNvPr id="105" name="Google Shape;105;p20"/>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300"/>
              <a:t>Hypergraphs</a:t>
            </a:r>
            <a:endParaRPr b="1" sz="1708"/>
          </a:p>
          <a:p>
            <a:pPr indent="0" lvl="0" marL="0" rtl="0" algn="l">
              <a:spcBef>
                <a:spcPts val="1200"/>
              </a:spcBef>
              <a:spcAft>
                <a:spcPts val="0"/>
              </a:spcAft>
              <a:buNone/>
            </a:pPr>
            <a:r>
              <a:rPr lang="en" sz="1708"/>
              <a:t>- Communication is naturally multi-way (broadcasts, clusters)</a:t>
            </a:r>
            <a:endParaRPr sz="1708"/>
          </a:p>
          <a:p>
            <a:pPr indent="0" lvl="0" marL="0" rtl="0" algn="l">
              <a:spcBef>
                <a:spcPts val="1200"/>
              </a:spcBef>
              <a:spcAft>
                <a:spcPts val="0"/>
              </a:spcAft>
              <a:buNone/>
            </a:pPr>
            <a:r>
              <a:rPr lang="en" sz="1708"/>
              <a:t>- Links fail </a:t>
            </a:r>
            <a:r>
              <a:rPr lang="en" sz="1708"/>
              <a:t>together</a:t>
            </a:r>
            <a:r>
              <a:rPr lang="en" sz="1708"/>
              <a:t>(shared channel, interference)</a:t>
            </a:r>
            <a:endParaRPr sz="1708"/>
          </a:p>
          <a:p>
            <a:pPr indent="0" lvl="0" marL="0" rtl="0" algn="l">
              <a:spcBef>
                <a:spcPts val="1200"/>
              </a:spcBef>
              <a:spcAft>
                <a:spcPts val="1200"/>
              </a:spcAft>
              <a:buNone/>
            </a:pPr>
            <a:r>
              <a:rPr lang="en" sz="1708"/>
              <a:t>- Network is dense with many simultaneous links</a:t>
            </a:r>
            <a:endParaRPr/>
          </a:p>
        </p:txBody>
      </p:sp>
      <p:sp>
        <p:nvSpPr>
          <p:cNvPr id="106" name="Google Shape;106;p20"/>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300"/>
              <a:t>Pairwise Graphs</a:t>
            </a:r>
            <a:endParaRPr b="1"/>
          </a:p>
          <a:p>
            <a:pPr indent="0" lvl="0" marL="0" rtl="0" algn="l">
              <a:spcBef>
                <a:spcPts val="1200"/>
              </a:spcBef>
              <a:spcAft>
                <a:spcPts val="0"/>
              </a:spcAft>
              <a:buNone/>
            </a:pPr>
            <a:r>
              <a:rPr lang="en" sz="1700"/>
              <a:t>- Mostly point-to-point links</a:t>
            </a:r>
            <a:endParaRPr sz="1700"/>
          </a:p>
          <a:p>
            <a:pPr indent="0" lvl="0" marL="0" rtl="0" algn="l">
              <a:spcBef>
                <a:spcPts val="1200"/>
              </a:spcBef>
              <a:spcAft>
                <a:spcPts val="0"/>
              </a:spcAft>
              <a:buNone/>
            </a:pPr>
            <a:r>
              <a:rPr lang="en" sz="1700"/>
              <a:t>- Standard algorithms (Dijkstra, BFS) are enough</a:t>
            </a:r>
            <a:endParaRPr sz="1700"/>
          </a:p>
          <a:p>
            <a:pPr indent="0" lvl="0" marL="0" rtl="0" algn="l">
              <a:spcBef>
                <a:spcPts val="1200"/>
              </a:spcBef>
              <a:spcAft>
                <a:spcPts val="1200"/>
              </a:spcAft>
              <a:buNone/>
            </a:pPr>
            <a:r>
              <a:rPr lang="en" sz="1700"/>
              <a:t>- Sparse network — no compression benefit</a:t>
            </a:r>
            <a:endParaRPr b="1" sz="1500"/>
          </a:p>
        </p:txBody>
      </p:sp>
      <p:sp>
        <p:nvSpPr>
          <p:cNvPr id="107" name="Google Shape;107;p20"/>
          <p:cNvSpPr txBox="1"/>
          <p:nvPr/>
        </p:nvSpPr>
        <p:spPr>
          <a:xfrm>
            <a:off x="311700" y="4162725"/>
            <a:ext cx="8520600" cy="75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444444"/>
                </a:solidFill>
                <a:latin typeface="Old Standard TT"/>
                <a:ea typeface="Old Standard TT"/>
                <a:cs typeface="Old Standard TT"/>
                <a:sym typeface="Old Standard TT"/>
              </a:rPr>
              <a:t>In the paper’s 16-node test, the same network has 66 edges as a graph but only 17 hyperedges. Average node degree drops from 8 to 4.</a:t>
            </a:r>
            <a:endParaRPr sz="1800">
              <a:solidFill>
                <a:srgbClr val="444444"/>
              </a:solidFill>
              <a:latin typeface="Old Standard TT"/>
              <a:ea typeface="Old Standard TT"/>
              <a:cs typeface="Old Standard TT"/>
              <a:sym typeface="Old Standard TT"/>
            </a:endParaRPr>
          </a:p>
          <a:p>
            <a:pPr indent="0" lvl="0" marL="0" rtl="0" algn="l">
              <a:spcBef>
                <a:spcPts val="0"/>
              </a:spcBef>
              <a:spcAft>
                <a:spcPts val="0"/>
              </a:spcAft>
              <a:buNone/>
            </a:pPr>
            <a:r>
              <a:t/>
            </a:r>
            <a:endParaRPr sz="1800">
              <a:solidFill>
                <a:schemeClr val="accent2"/>
              </a:solidFill>
              <a:latin typeface="Old Standard TT"/>
              <a:ea typeface="Old Standard TT"/>
              <a:cs typeface="Old Standard TT"/>
              <a:sym typeface="Old Standard T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Weighted Hypergraphs</a:t>
            </a:r>
            <a:endParaRPr/>
          </a:p>
        </p:txBody>
      </p:sp>
      <p:sp>
        <p:nvSpPr>
          <p:cNvPr id="113" name="Google Shape;113;p21"/>
          <p:cNvSpPr txBox="1"/>
          <p:nvPr>
            <p:ph idx="1" type="body"/>
          </p:nvPr>
        </p:nvSpPr>
        <p:spPr>
          <a:xfrm>
            <a:off x="311700" y="1171600"/>
            <a:ext cx="86727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Each hyperedge has a non-negative weight that represents its cost as a routing choice.</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14" name="Google Shape;114;p21" title="slide3_weight_formula.png"/>
          <p:cNvPicPr preferRelativeResize="0"/>
          <p:nvPr/>
        </p:nvPicPr>
        <p:blipFill rotWithShape="1">
          <a:blip r:embed="rId3">
            <a:alphaModFix/>
          </a:blip>
          <a:srcRect b="19132" l="0" r="0" t="35703"/>
          <a:stretch/>
        </p:blipFill>
        <p:spPr>
          <a:xfrm>
            <a:off x="0" y="1836475"/>
            <a:ext cx="9144000" cy="2322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Routing as Constrained Minimization</a:t>
            </a:r>
            <a:endParaRPr/>
          </a:p>
        </p:txBody>
      </p:sp>
      <p:sp>
        <p:nvSpPr>
          <p:cNvPr id="120" name="Google Shape;120;p22"/>
          <p:cNvSpPr txBox="1"/>
          <p:nvPr>
            <p:ph idx="1" type="body"/>
          </p:nvPr>
        </p:nvSpPr>
        <p:spPr>
          <a:xfrm>
            <a:off x="360450" y="1171600"/>
            <a:ext cx="84231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 For every (source → destination) pair, pick a path</a:t>
            </a:r>
            <a:endParaRPr/>
          </a:p>
          <a:p>
            <a:pPr indent="0" lvl="0" marL="0" rtl="0" algn="l">
              <a:spcBef>
                <a:spcPts val="1200"/>
              </a:spcBef>
              <a:spcAft>
                <a:spcPts val="0"/>
              </a:spcAft>
              <a:buClr>
                <a:schemeClr val="dk1"/>
              </a:buClr>
              <a:buSzPts val="1100"/>
              <a:buFont typeface="Arial"/>
              <a:buNone/>
            </a:pPr>
            <a:r>
              <a:rPr lang="en"/>
              <a:t>- Path Cost = sum of its hyperedges' weights (inner Σ);        					                       Total Cost = sum across all pairs (outer Σ)</a:t>
            </a:r>
            <a:endParaRPr/>
          </a:p>
          <a:p>
            <a:pPr indent="0" lvl="0" marL="0" rtl="0" algn="l">
              <a:spcBef>
                <a:spcPts val="1200"/>
              </a:spcBef>
              <a:spcAft>
                <a:spcPts val="0"/>
              </a:spcAft>
              <a:buClr>
                <a:schemeClr val="dk1"/>
              </a:buClr>
              <a:buSzPts val="1100"/>
              <a:buFont typeface="Arial"/>
              <a:buNone/>
            </a:pPr>
            <a:r>
              <a:rPr lang="en"/>
              <a:t>- Minimize the total, subject to feasibility and non-negative weights</a:t>
            </a:r>
            <a:endParaRPr/>
          </a:p>
          <a:p>
            <a:pPr indent="0" lvl="0" marL="0" rtl="0" algn="l">
              <a:spcBef>
                <a:spcPts val="1200"/>
              </a:spcBef>
              <a:spcAft>
                <a:spcPts val="1200"/>
              </a:spcAft>
              <a:buNone/>
            </a:pPr>
            <a:r>
              <a:t/>
            </a:r>
            <a:endParaRPr/>
          </a:p>
        </p:txBody>
      </p:sp>
      <p:pic>
        <p:nvPicPr>
          <p:cNvPr id="121" name="Google Shape;121;p22" title="Screenshot 2026-05-27 at 8.34.37 PM.png"/>
          <p:cNvPicPr preferRelativeResize="0"/>
          <p:nvPr/>
        </p:nvPicPr>
        <p:blipFill>
          <a:blip r:embed="rId3">
            <a:alphaModFix/>
          </a:blip>
          <a:stretch>
            <a:fillRect/>
          </a:stretch>
        </p:blipFill>
        <p:spPr>
          <a:xfrm>
            <a:off x="1687062" y="2831325"/>
            <a:ext cx="5769876" cy="20397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